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3"/>
  </p:notesMasterIdLst>
  <p:handoutMasterIdLst>
    <p:handoutMasterId r:id="rId34"/>
  </p:handoutMasterIdLst>
  <p:sldIdLst>
    <p:sldId id="256" r:id="rId2"/>
    <p:sldId id="284" r:id="rId3"/>
    <p:sldId id="259" r:id="rId4"/>
    <p:sldId id="285" r:id="rId5"/>
    <p:sldId id="264" r:id="rId6"/>
    <p:sldId id="277" r:id="rId7"/>
    <p:sldId id="278" r:id="rId8"/>
    <p:sldId id="283" r:id="rId9"/>
    <p:sldId id="267" r:id="rId10"/>
    <p:sldId id="260" r:id="rId11"/>
    <p:sldId id="262" r:id="rId12"/>
    <p:sldId id="291" r:id="rId13"/>
    <p:sldId id="265" r:id="rId14"/>
    <p:sldId id="268" r:id="rId15"/>
    <p:sldId id="276" r:id="rId16"/>
    <p:sldId id="271" r:id="rId17"/>
    <p:sldId id="263" r:id="rId18"/>
    <p:sldId id="275" r:id="rId19"/>
    <p:sldId id="281" r:id="rId20"/>
    <p:sldId id="274" r:id="rId21"/>
    <p:sldId id="298" r:id="rId22"/>
    <p:sldId id="273" r:id="rId23"/>
    <p:sldId id="289" r:id="rId24"/>
    <p:sldId id="299" r:id="rId25"/>
    <p:sldId id="294" r:id="rId26"/>
    <p:sldId id="301" r:id="rId27"/>
    <p:sldId id="304" r:id="rId28"/>
    <p:sldId id="297" r:id="rId29"/>
    <p:sldId id="307" r:id="rId30"/>
    <p:sldId id="308" r:id="rId31"/>
    <p:sldId id="305" r:id="rId32"/>
  </p:sldIdLst>
  <p:sldSz cx="12192000" cy="6858000"/>
  <p:notesSz cx="6858000" cy="9144000"/>
  <p:custDataLst>
    <p:tags r:id="rId3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BDD0"/>
    <a:srgbClr val="96DEE7"/>
    <a:srgbClr val="C0EBF1"/>
    <a:srgbClr val="FF2243"/>
    <a:srgbClr val="FFFFFF"/>
    <a:srgbClr val="D2997E"/>
    <a:srgbClr val="D20000"/>
    <a:srgbClr val="C9350D"/>
    <a:srgbClr val="29F729"/>
    <a:srgbClr val="24DF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1" autoAdjust="0"/>
    <p:restoredTop sz="94660"/>
  </p:normalViewPr>
  <p:slideViewPr>
    <p:cSldViewPr snapToGrid="0">
      <p:cViewPr varScale="1">
        <p:scale>
          <a:sx n="69" d="100"/>
          <a:sy n="69" d="100"/>
        </p:scale>
        <p:origin x="1074" y="72"/>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979B901D-91F9-484F-8BE0-E3C338C7A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77C6E91B-C1AA-4A7F-B836-F3E4FDD815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567720-AB2D-4DEF-9C41-3CCA68CD3A68}" type="datetimeFigureOut">
              <a:rPr lang="cs-CZ" smtClean="0"/>
              <a:t>09.05.2022</a:t>
            </a:fld>
            <a:endParaRPr lang="cs-CZ"/>
          </a:p>
        </p:txBody>
      </p:sp>
      <p:sp>
        <p:nvSpPr>
          <p:cNvPr id="4" name="Zástupný symbol pro zápatí 3">
            <a:extLst>
              <a:ext uri="{FF2B5EF4-FFF2-40B4-BE49-F238E27FC236}">
                <a16:creationId xmlns:a16="http://schemas.microsoft.com/office/drawing/2014/main" id="{E9B9A014-6744-41FB-A310-6177CFAD34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60C1D72A-0E59-44A8-9DF4-D737859961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2B7C06-1D99-4B4C-8CDD-4F765B6EFEF3}" type="slidenum">
              <a:rPr lang="cs-CZ" smtClean="0"/>
              <a:t>‹#›</a:t>
            </a:fld>
            <a:endParaRPr lang="cs-CZ"/>
          </a:p>
        </p:txBody>
      </p:sp>
    </p:spTree>
    <p:extLst>
      <p:ext uri="{BB962C8B-B14F-4D97-AF65-F5344CB8AC3E}">
        <p14:creationId xmlns:p14="http://schemas.microsoft.com/office/powerpoint/2010/main" val="3270499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cs-C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7D42A0C5-F239-49ED-AAAA-AB3FF857D277}" type="datetimeFigureOut">
              <a:rPr lang="cs-CZ" smtClean="0"/>
              <a:pPr/>
              <a:t>09.05.2022</a:t>
            </a:fld>
            <a:endParaRPr lang="cs-C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cs-CZ"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cs-C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2718709E-4E9D-462F-85AF-9B5DF687D839}" type="slidenum">
              <a:rPr lang="cs-CZ" smtClean="0"/>
              <a:pPr/>
              <a:t>‹#›</a:t>
            </a:fld>
            <a:endParaRPr lang="cs-CZ" dirty="0"/>
          </a:p>
        </p:txBody>
      </p:sp>
    </p:spTree>
    <p:extLst>
      <p:ext uri="{BB962C8B-B14F-4D97-AF65-F5344CB8AC3E}">
        <p14:creationId xmlns:p14="http://schemas.microsoft.com/office/powerpoint/2010/main" val="107328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a:t>
            </a:fld>
            <a:endParaRPr lang="cs-CZ" dirty="0"/>
          </a:p>
        </p:txBody>
      </p:sp>
    </p:spTree>
    <p:extLst>
      <p:ext uri="{BB962C8B-B14F-4D97-AF65-F5344CB8AC3E}">
        <p14:creationId xmlns:p14="http://schemas.microsoft.com/office/powerpoint/2010/main" val="19167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10</a:t>
            </a:fld>
            <a:endParaRPr lang="cs-CZ" dirty="0"/>
          </a:p>
        </p:txBody>
      </p:sp>
    </p:spTree>
    <p:extLst>
      <p:ext uri="{BB962C8B-B14F-4D97-AF65-F5344CB8AC3E}">
        <p14:creationId xmlns:p14="http://schemas.microsoft.com/office/powerpoint/2010/main" val="323082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11</a:t>
            </a:fld>
            <a:endParaRPr lang="cs-CZ" dirty="0"/>
          </a:p>
        </p:txBody>
      </p:sp>
    </p:spTree>
    <p:extLst>
      <p:ext uri="{BB962C8B-B14F-4D97-AF65-F5344CB8AC3E}">
        <p14:creationId xmlns:p14="http://schemas.microsoft.com/office/powerpoint/2010/main" val="416479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12</a:t>
            </a:fld>
            <a:endParaRPr lang="cs-CZ" dirty="0"/>
          </a:p>
        </p:txBody>
      </p:sp>
    </p:spTree>
    <p:extLst>
      <p:ext uri="{BB962C8B-B14F-4D97-AF65-F5344CB8AC3E}">
        <p14:creationId xmlns:p14="http://schemas.microsoft.com/office/powerpoint/2010/main" val="86597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13</a:t>
            </a:fld>
            <a:endParaRPr lang="cs-CZ" dirty="0"/>
          </a:p>
        </p:txBody>
      </p:sp>
    </p:spTree>
    <p:extLst>
      <p:ext uri="{BB962C8B-B14F-4D97-AF65-F5344CB8AC3E}">
        <p14:creationId xmlns:p14="http://schemas.microsoft.com/office/powerpoint/2010/main" val="2219095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14</a:t>
            </a:fld>
            <a:endParaRPr lang="cs-CZ" dirty="0"/>
          </a:p>
        </p:txBody>
      </p:sp>
    </p:spTree>
    <p:extLst>
      <p:ext uri="{BB962C8B-B14F-4D97-AF65-F5344CB8AC3E}">
        <p14:creationId xmlns:p14="http://schemas.microsoft.com/office/powerpoint/2010/main" val="351179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15</a:t>
            </a:fld>
            <a:endParaRPr lang="cs-CZ" dirty="0"/>
          </a:p>
        </p:txBody>
      </p:sp>
    </p:spTree>
    <p:extLst>
      <p:ext uri="{BB962C8B-B14F-4D97-AF65-F5344CB8AC3E}">
        <p14:creationId xmlns:p14="http://schemas.microsoft.com/office/powerpoint/2010/main" val="284174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16</a:t>
            </a:fld>
            <a:endParaRPr lang="cs-CZ" dirty="0"/>
          </a:p>
        </p:txBody>
      </p:sp>
    </p:spTree>
    <p:extLst>
      <p:ext uri="{BB962C8B-B14F-4D97-AF65-F5344CB8AC3E}">
        <p14:creationId xmlns:p14="http://schemas.microsoft.com/office/powerpoint/2010/main" val="679172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17</a:t>
            </a:fld>
            <a:endParaRPr lang="cs-CZ" dirty="0"/>
          </a:p>
        </p:txBody>
      </p:sp>
    </p:spTree>
    <p:extLst>
      <p:ext uri="{BB962C8B-B14F-4D97-AF65-F5344CB8AC3E}">
        <p14:creationId xmlns:p14="http://schemas.microsoft.com/office/powerpoint/2010/main" val="4139761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18</a:t>
            </a:fld>
            <a:endParaRPr lang="cs-CZ" dirty="0"/>
          </a:p>
        </p:txBody>
      </p:sp>
    </p:spTree>
    <p:extLst>
      <p:ext uri="{BB962C8B-B14F-4D97-AF65-F5344CB8AC3E}">
        <p14:creationId xmlns:p14="http://schemas.microsoft.com/office/powerpoint/2010/main" val="64910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19</a:t>
            </a:fld>
            <a:endParaRPr lang="cs-CZ" dirty="0"/>
          </a:p>
        </p:txBody>
      </p:sp>
    </p:spTree>
    <p:extLst>
      <p:ext uri="{BB962C8B-B14F-4D97-AF65-F5344CB8AC3E}">
        <p14:creationId xmlns:p14="http://schemas.microsoft.com/office/powerpoint/2010/main" val="280999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a:t>
            </a:fld>
            <a:endParaRPr lang="cs-CZ" dirty="0"/>
          </a:p>
        </p:txBody>
      </p:sp>
    </p:spTree>
    <p:extLst>
      <p:ext uri="{BB962C8B-B14F-4D97-AF65-F5344CB8AC3E}">
        <p14:creationId xmlns:p14="http://schemas.microsoft.com/office/powerpoint/2010/main" val="3686170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20</a:t>
            </a:fld>
            <a:endParaRPr lang="cs-CZ" dirty="0"/>
          </a:p>
        </p:txBody>
      </p:sp>
    </p:spTree>
    <p:extLst>
      <p:ext uri="{BB962C8B-B14F-4D97-AF65-F5344CB8AC3E}">
        <p14:creationId xmlns:p14="http://schemas.microsoft.com/office/powerpoint/2010/main" val="2740762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21</a:t>
            </a:fld>
            <a:endParaRPr lang="cs-CZ" dirty="0"/>
          </a:p>
        </p:txBody>
      </p:sp>
    </p:spTree>
    <p:extLst>
      <p:ext uri="{BB962C8B-B14F-4D97-AF65-F5344CB8AC3E}">
        <p14:creationId xmlns:p14="http://schemas.microsoft.com/office/powerpoint/2010/main" val="3772376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22</a:t>
            </a:fld>
            <a:endParaRPr lang="cs-CZ" dirty="0"/>
          </a:p>
        </p:txBody>
      </p:sp>
    </p:spTree>
    <p:extLst>
      <p:ext uri="{BB962C8B-B14F-4D97-AF65-F5344CB8AC3E}">
        <p14:creationId xmlns:p14="http://schemas.microsoft.com/office/powerpoint/2010/main" val="2749875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23</a:t>
            </a:fld>
            <a:endParaRPr lang="cs-CZ" dirty="0"/>
          </a:p>
        </p:txBody>
      </p:sp>
    </p:spTree>
    <p:extLst>
      <p:ext uri="{BB962C8B-B14F-4D97-AF65-F5344CB8AC3E}">
        <p14:creationId xmlns:p14="http://schemas.microsoft.com/office/powerpoint/2010/main" val="4030396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24</a:t>
            </a:fld>
            <a:endParaRPr lang="cs-CZ" dirty="0"/>
          </a:p>
        </p:txBody>
      </p:sp>
    </p:spTree>
    <p:extLst>
      <p:ext uri="{BB962C8B-B14F-4D97-AF65-F5344CB8AC3E}">
        <p14:creationId xmlns:p14="http://schemas.microsoft.com/office/powerpoint/2010/main" val="1942777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25</a:t>
            </a:fld>
            <a:endParaRPr lang="cs-CZ" dirty="0"/>
          </a:p>
        </p:txBody>
      </p:sp>
    </p:spTree>
    <p:extLst>
      <p:ext uri="{BB962C8B-B14F-4D97-AF65-F5344CB8AC3E}">
        <p14:creationId xmlns:p14="http://schemas.microsoft.com/office/powerpoint/2010/main" val="3052410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26</a:t>
            </a:fld>
            <a:endParaRPr lang="cs-CZ" dirty="0"/>
          </a:p>
        </p:txBody>
      </p:sp>
    </p:spTree>
    <p:extLst>
      <p:ext uri="{BB962C8B-B14F-4D97-AF65-F5344CB8AC3E}">
        <p14:creationId xmlns:p14="http://schemas.microsoft.com/office/powerpoint/2010/main" val="4113826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27</a:t>
            </a:fld>
            <a:endParaRPr lang="cs-CZ" dirty="0"/>
          </a:p>
        </p:txBody>
      </p:sp>
    </p:spTree>
    <p:extLst>
      <p:ext uri="{BB962C8B-B14F-4D97-AF65-F5344CB8AC3E}">
        <p14:creationId xmlns:p14="http://schemas.microsoft.com/office/powerpoint/2010/main" val="898116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28</a:t>
            </a:fld>
            <a:endParaRPr lang="cs-CZ" dirty="0"/>
          </a:p>
        </p:txBody>
      </p:sp>
    </p:spTree>
    <p:extLst>
      <p:ext uri="{BB962C8B-B14F-4D97-AF65-F5344CB8AC3E}">
        <p14:creationId xmlns:p14="http://schemas.microsoft.com/office/powerpoint/2010/main" val="187317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3</a:t>
            </a:fld>
            <a:endParaRPr lang="cs-CZ" dirty="0"/>
          </a:p>
        </p:txBody>
      </p:sp>
    </p:spTree>
    <p:extLst>
      <p:ext uri="{BB962C8B-B14F-4D97-AF65-F5344CB8AC3E}">
        <p14:creationId xmlns:p14="http://schemas.microsoft.com/office/powerpoint/2010/main" val="427288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4</a:t>
            </a:fld>
            <a:endParaRPr lang="cs-CZ" dirty="0"/>
          </a:p>
        </p:txBody>
      </p:sp>
    </p:spTree>
    <p:extLst>
      <p:ext uri="{BB962C8B-B14F-4D97-AF65-F5344CB8AC3E}">
        <p14:creationId xmlns:p14="http://schemas.microsoft.com/office/powerpoint/2010/main" val="369799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5</a:t>
            </a:fld>
            <a:endParaRPr lang="cs-CZ" dirty="0"/>
          </a:p>
        </p:txBody>
      </p:sp>
    </p:spTree>
    <p:extLst>
      <p:ext uri="{BB962C8B-B14F-4D97-AF65-F5344CB8AC3E}">
        <p14:creationId xmlns:p14="http://schemas.microsoft.com/office/powerpoint/2010/main" val="1370748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6</a:t>
            </a:fld>
            <a:endParaRPr lang="cs-CZ" dirty="0"/>
          </a:p>
        </p:txBody>
      </p:sp>
    </p:spTree>
    <p:extLst>
      <p:ext uri="{BB962C8B-B14F-4D97-AF65-F5344CB8AC3E}">
        <p14:creationId xmlns:p14="http://schemas.microsoft.com/office/powerpoint/2010/main" val="241279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7</a:t>
            </a:fld>
            <a:endParaRPr lang="cs-CZ" dirty="0"/>
          </a:p>
        </p:txBody>
      </p:sp>
    </p:spTree>
    <p:extLst>
      <p:ext uri="{BB962C8B-B14F-4D97-AF65-F5344CB8AC3E}">
        <p14:creationId xmlns:p14="http://schemas.microsoft.com/office/powerpoint/2010/main" val="230893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8</a:t>
            </a:fld>
            <a:endParaRPr lang="cs-CZ" dirty="0"/>
          </a:p>
        </p:txBody>
      </p:sp>
    </p:spTree>
    <p:extLst>
      <p:ext uri="{BB962C8B-B14F-4D97-AF65-F5344CB8AC3E}">
        <p14:creationId xmlns:p14="http://schemas.microsoft.com/office/powerpoint/2010/main" val="1353878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718709E-4E9D-462F-85AF-9B5DF687D839}" type="slidenum">
              <a:rPr lang="cs-CZ" smtClean="0"/>
              <a:pPr/>
              <a:t>9</a:t>
            </a:fld>
            <a:endParaRPr lang="cs-CZ" dirty="0"/>
          </a:p>
        </p:txBody>
      </p:sp>
    </p:spTree>
    <p:extLst>
      <p:ext uri="{BB962C8B-B14F-4D97-AF65-F5344CB8AC3E}">
        <p14:creationId xmlns:p14="http://schemas.microsoft.com/office/powerpoint/2010/main" val="1484622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4D00243-B4A7-29EA-E127-2CE4F8F33C01}"/>
              </a:ext>
            </a:extLst>
          </p:cNvPr>
          <p:cNvGraphicFramePr>
            <a:graphicFrameLocks noChangeAspect="1"/>
          </p:cNvGraphicFramePr>
          <p:nvPr userDrawn="1">
            <p:custDataLst>
              <p:tags r:id="rId2"/>
            </p:custDataLst>
            <p:extLst>
              <p:ext uri="{D42A27DB-BD31-4B8C-83A1-F6EECF244321}">
                <p14:modId xmlns:p14="http://schemas.microsoft.com/office/powerpoint/2010/main" val="3441387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7"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6B209CE5-0766-4081-A2D6-7620BB45DDC5}"/>
              </a:ext>
            </a:extLst>
          </p:cNvPr>
          <p:cNvSpPr>
            <a:spLocks noGrp="1"/>
          </p:cNvSpPr>
          <p:nvPr>
            <p:ph type="ctrTitle" hasCustomPrompt="1"/>
          </p:nvPr>
        </p:nvSpPr>
        <p:spPr>
          <a:xfrm>
            <a:off x="1524000" y="1122363"/>
            <a:ext cx="9144000" cy="2387600"/>
          </a:xfrm>
        </p:spPr>
        <p:txBody>
          <a:bodyPr vert="horz" anchor="b"/>
          <a:lstStyle>
            <a:lvl1pPr algn="ctr" rtl="0">
              <a:defRPr sz="6000"/>
            </a:lvl1pPr>
          </a:lstStyle>
          <a:p>
            <a:r>
              <a:rPr lang="cs-CZ" dirty="0"/>
              <a:t>Kliknutím lze upravit styl.</a:t>
            </a:r>
          </a:p>
        </p:txBody>
      </p:sp>
      <p:sp>
        <p:nvSpPr>
          <p:cNvPr id="3" name="Podnadpis 2">
            <a:extLst>
              <a:ext uri="{FF2B5EF4-FFF2-40B4-BE49-F238E27FC236}">
                <a16:creationId xmlns:a16="http://schemas.microsoft.com/office/drawing/2014/main" id="{93632A85-AEDE-4805-8E7F-90AD023903D6}"/>
              </a:ext>
            </a:extLst>
          </p:cNvPr>
          <p:cNvSpPr>
            <a:spLocks noGrp="1"/>
          </p:cNvSpPr>
          <p:nvPr>
            <p:ph type="subTitle" idx="1" hasCustomPrompt="1"/>
          </p:nvPr>
        </p:nvSpPr>
        <p:spPr>
          <a:xfrm>
            <a:off x="1524000" y="3602038"/>
            <a:ext cx="9144000" cy="1655762"/>
          </a:xfrm>
        </p:spPr>
        <p:txBody>
          <a:bodyPr/>
          <a:lstStyle>
            <a:lvl1pPr marL="0" indent="0" algn="ctr" rtl="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sp>
        <p:nvSpPr>
          <p:cNvPr id="4" name="Zástupný symbol pro datum 3">
            <a:extLst>
              <a:ext uri="{FF2B5EF4-FFF2-40B4-BE49-F238E27FC236}">
                <a16:creationId xmlns:a16="http://schemas.microsoft.com/office/drawing/2014/main" id="{C55CDA2A-93FB-49E4-811E-F32F1BCB7371}"/>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AD48978B-1F75-412D-B55D-4E5B266CE586}"/>
              </a:ext>
            </a:extLst>
          </p:cNvPr>
          <p:cNvSpPr>
            <a:spLocks noGrp="1"/>
          </p:cNvSpPr>
          <p:nvPr>
            <p:ph type="ftr" sz="quarter" idx="11"/>
          </p:nvPr>
        </p:nvSpPr>
        <p:spPr/>
        <p:txBody>
          <a:bodyPr/>
          <a:lstStyle>
            <a:lvl1pPr rtl="0">
              <a:defRPr/>
            </a:lvl1pPr>
          </a:lstStyle>
          <a:p>
            <a:endParaRPr lang="cs-CZ" dirty="0"/>
          </a:p>
        </p:txBody>
      </p:sp>
      <p:sp>
        <p:nvSpPr>
          <p:cNvPr id="6" name="Zástupný symbol pro číslo snímku 5">
            <a:extLst>
              <a:ext uri="{FF2B5EF4-FFF2-40B4-BE49-F238E27FC236}">
                <a16:creationId xmlns:a16="http://schemas.microsoft.com/office/drawing/2014/main" id="{840FF989-C7AB-4692-B9D3-FA26ACED9C8F}"/>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313581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A67F720-AC47-F4C1-DBA2-90470AC313BA}"/>
              </a:ext>
            </a:extLst>
          </p:cNvPr>
          <p:cNvGraphicFramePr>
            <a:graphicFrameLocks noChangeAspect="1"/>
          </p:cNvGraphicFramePr>
          <p:nvPr userDrawn="1">
            <p:custDataLst>
              <p:tags r:id="rId2"/>
            </p:custDataLst>
            <p:extLst>
              <p:ext uri="{D42A27DB-BD31-4B8C-83A1-F6EECF244321}">
                <p14:modId xmlns:p14="http://schemas.microsoft.com/office/powerpoint/2010/main" val="1340860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23"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41422294-BDEC-46FF-ACAF-545FD74FFC29}"/>
              </a:ext>
            </a:extLst>
          </p:cNvPr>
          <p:cNvSpPr>
            <a:spLocks noGrp="1"/>
          </p:cNvSpPr>
          <p:nvPr>
            <p:ph type="title" hasCustomPrompt="1"/>
          </p:nvPr>
        </p:nvSpPr>
        <p:spPr/>
        <p:txBody>
          <a:bodyPr vert="horz"/>
          <a:lstStyle>
            <a:lvl1pPr rtl="0">
              <a:defRPr/>
            </a:lvl1pPr>
          </a:lstStyle>
          <a:p>
            <a:r>
              <a:rPr lang="cs-CZ" dirty="0"/>
              <a:t>Kliknutím lze upravit styl.</a:t>
            </a:r>
          </a:p>
        </p:txBody>
      </p:sp>
      <p:sp>
        <p:nvSpPr>
          <p:cNvPr id="3" name="Zástupný symbol pro svislý text 2">
            <a:extLst>
              <a:ext uri="{FF2B5EF4-FFF2-40B4-BE49-F238E27FC236}">
                <a16:creationId xmlns:a16="http://schemas.microsoft.com/office/drawing/2014/main" id="{147028C2-EB05-4080-A3AD-6543E6F11735}"/>
              </a:ext>
            </a:extLst>
          </p:cNvPr>
          <p:cNvSpPr>
            <a:spLocks noGrp="1"/>
          </p:cNvSpPr>
          <p:nvPr>
            <p:ph type="body" orient="vert" idx="1" hasCustomPrompt="1"/>
          </p:nvPr>
        </p:nvSpPr>
        <p:spPr/>
        <p:txBody>
          <a:bodyPr vert="eaVert"/>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D6A23F67-158C-4705-85E4-8E88E4E9221A}"/>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C8FD3F59-4D76-4DF5-81EA-67258F36E09C}"/>
              </a:ext>
            </a:extLst>
          </p:cNvPr>
          <p:cNvSpPr>
            <a:spLocks noGrp="1"/>
          </p:cNvSpPr>
          <p:nvPr>
            <p:ph type="ftr" sz="quarter" idx="11"/>
          </p:nvPr>
        </p:nvSpPr>
        <p:spPr/>
        <p:txBody>
          <a:bodyPr/>
          <a:lstStyle>
            <a:lvl1pPr rtl="0">
              <a:defRPr/>
            </a:lvl1pPr>
          </a:lstStyle>
          <a:p>
            <a:endParaRPr lang="cs-CZ" dirty="0"/>
          </a:p>
        </p:txBody>
      </p:sp>
      <p:sp>
        <p:nvSpPr>
          <p:cNvPr id="6" name="Zástupný symbol pro číslo snímku 5">
            <a:extLst>
              <a:ext uri="{FF2B5EF4-FFF2-40B4-BE49-F238E27FC236}">
                <a16:creationId xmlns:a16="http://schemas.microsoft.com/office/drawing/2014/main" id="{3B23245D-E9F1-46F2-8367-23A759579F9F}"/>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123578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05BA455-4ABB-2ED1-4CBE-BDE93D9DF7F3}"/>
              </a:ext>
            </a:extLst>
          </p:cNvPr>
          <p:cNvGraphicFramePr>
            <a:graphicFrameLocks noChangeAspect="1"/>
          </p:cNvGraphicFramePr>
          <p:nvPr userDrawn="1">
            <p:custDataLst>
              <p:tags r:id="rId2"/>
            </p:custDataLst>
            <p:extLst>
              <p:ext uri="{D42A27DB-BD31-4B8C-83A1-F6EECF244321}">
                <p14:modId xmlns:p14="http://schemas.microsoft.com/office/powerpoint/2010/main" val="1591534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47"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vislý nadpis 1">
            <a:extLst>
              <a:ext uri="{FF2B5EF4-FFF2-40B4-BE49-F238E27FC236}">
                <a16:creationId xmlns:a16="http://schemas.microsoft.com/office/drawing/2014/main" id="{361D01B0-BCF3-42BE-8E48-D9F9034544D0}"/>
              </a:ext>
            </a:extLst>
          </p:cNvPr>
          <p:cNvSpPr>
            <a:spLocks noGrp="1"/>
          </p:cNvSpPr>
          <p:nvPr>
            <p:ph type="title" orient="vert" hasCustomPrompt="1"/>
          </p:nvPr>
        </p:nvSpPr>
        <p:spPr>
          <a:xfrm>
            <a:off x="8724900" y="365125"/>
            <a:ext cx="2628900" cy="5811838"/>
          </a:xfrm>
        </p:spPr>
        <p:txBody>
          <a:bodyPr vert="eaVert"/>
          <a:lstStyle>
            <a:lvl1pPr rtl="0">
              <a:defRPr/>
            </a:lvl1pPr>
          </a:lstStyle>
          <a:p>
            <a:r>
              <a:rPr lang="cs-CZ" dirty="0"/>
              <a:t>Kliknutím lze upravit styl.</a:t>
            </a:r>
          </a:p>
        </p:txBody>
      </p:sp>
      <p:sp>
        <p:nvSpPr>
          <p:cNvPr id="3" name="Zástupný symbol pro svislý text 2">
            <a:extLst>
              <a:ext uri="{FF2B5EF4-FFF2-40B4-BE49-F238E27FC236}">
                <a16:creationId xmlns:a16="http://schemas.microsoft.com/office/drawing/2014/main" id="{3E4500AD-0B8D-415C-84DB-EEAF89EE8307}"/>
              </a:ext>
            </a:extLst>
          </p:cNvPr>
          <p:cNvSpPr>
            <a:spLocks noGrp="1"/>
          </p:cNvSpPr>
          <p:nvPr>
            <p:ph type="body" orient="vert" idx="1" hasCustomPrompt="1"/>
          </p:nvPr>
        </p:nvSpPr>
        <p:spPr>
          <a:xfrm>
            <a:off x="838200" y="365125"/>
            <a:ext cx="7734300" cy="5811838"/>
          </a:xfrm>
        </p:spPr>
        <p:txBody>
          <a:bodyPr vert="eaVert"/>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7B565A39-6558-4BFA-9029-51B14F2652DB}"/>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D2253105-193A-407F-A098-CBCD334E8C84}"/>
              </a:ext>
            </a:extLst>
          </p:cNvPr>
          <p:cNvSpPr>
            <a:spLocks noGrp="1"/>
          </p:cNvSpPr>
          <p:nvPr>
            <p:ph type="ftr" sz="quarter" idx="11"/>
          </p:nvPr>
        </p:nvSpPr>
        <p:spPr/>
        <p:txBody>
          <a:bodyPr/>
          <a:lstStyle>
            <a:lvl1pPr rtl="0">
              <a:defRPr/>
            </a:lvl1pPr>
          </a:lstStyle>
          <a:p>
            <a:endParaRPr lang="cs-CZ" dirty="0"/>
          </a:p>
        </p:txBody>
      </p:sp>
      <p:sp>
        <p:nvSpPr>
          <p:cNvPr id="6" name="Zástupný symbol pro číslo snímku 5">
            <a:extLst>
              <a:ext uri="{FF2B5EF4-FFF2-40B4-BE49-F238E27FC236}">
                <a16:creationId xmlns:a16="http://schemas.microsoft.com/office/drawing/2014/main" id="{352F6D0C-AA20-4461-A6EF-E690DE001C2A}"/>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104124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FD03DE8-F96B-6969-E2AF-0A44BE4B9778}"/>
              </a:ext>
            </a:extLst>
          </p:cNvPr>
          <p:cNvGraphicFramePr>
            <a:graphicFrameLocks noChangeAspect="1"/>
          </p:cNvGraphicFramePr>
          <p:nvPr userDrawn="1">
            <p:custDataLst>
              <p:tags r:id="rId2"/>
            </p:custDataLst>
            <p:extLst>
              <p:ext uri="{D42A27DB-BD31-4B8C-83A1-F6EECF244321}">
                <p14:modId xmlns:p14="http://schemas.microsoft.com/office/powerpoint/2010/main" val="369719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1"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0AD1F2D7-6F03-412C-825B-52237914BF54}"/>
              </a:ext>
            </a:extLst>
          </p:cNvPr>
          <p:cNvSpPr>
            <a:spLocks noGrp="1"/>
          </p:cNvSpPr>
          <p:nvPr>
            <p:ph type="title" hasCustomPrompt="1"/>
          </p:nvPr>
        </p:nvSpPr>
        <p:spPr/>
        <p:txBody>
          <a:bodyPr vert="horz"/>
          <a:lstStyle>
            <a:lvl1pPr rtl="0">
              <a:defRPr/>
            </a:lvl1pPr>
          </a:lstStyle>
          <a:p>
            <a:r>
              <a:rPr lang="cs-CZ" dirty="0"/>
              <a:t>Kliknutím lze upravit styl.</a:t>
            </a:r>
          </a:p>
        </p:txBody>
      </p:sp>
      <p:sp>
        <p:nvSpPr>
          <p:cNvPr id="3" name="Zástupný obsah 2">
            <a:extLst>
              <a:ext uri="{FF2B5EF4-FFF2-40B4-BE49-F238E27FC236}">
                <a16:creationId xmlns:a16="http://schemas.microsoft.com/office/drawing/2014/main" id="{B3EAD038-74EE-4DE1-AC73-1287A702B007}"/>
              </a:ext>
            </a:extLst>
          </p:cNvPr>
          <p:cNvSpPr>
            <a:spLocks noGrp="1"/>
          </p:cNvSpPr>
          <p:nvPr>
            <p:ph idx="1" hasCustomPrompt="1"/>
          </p:nvPr>
        </p:nvSpPr>
        <p:spPr/>
        <p:txBody>
          <a:bodyPr/>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539CABFF-8767-414A-86F0-17CBB433FF53}"/>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204BA5F2-E9BE-4D3C-A16C-E3451ED6E267}"/>
              </a:ext>
            </a:extLst>
          </p:cNvPr>
          <p:cNvSpPr>
            <a:spLocks noGrp="1"/>
          </p:cNvSpPr>
          <p:nvPr>
            <p:ph type="ftr" sz="quarter" idx="11"/>
          </p:nvPr>
        </p:nvSpPr>
        <p:spPr/>
        <p:txBody>
          <a:bodyPr/>
          <a:lstStyle>
            <a:lvl1pPr rtl="0">
              <a:defRPr/>
            </a:lvl1pPr>
          </a:lstStyle>
          <a:p>
            <a:endParaRPr lang="cs-CZ" dirty="0"/>
          </a:p>
        </p:txBody>
      </p:sp>
      <p:sp>
        <p:nvSpPr>
          <p:cNvPr id="6" name="Zástupný symbol pro číslo snímku 5">
            <a:extLst>
              <a:ext uri="{FF2B5EF4-FFF2-40B4-BE49-F238E27FC236}">
                <a16:creationId xmlns:a16="http://schemas.microsoft.com/office/drawing/2014/main" id="{FB938EA6-7A03-4E87-BCF9-144DC71D554E}"/>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339562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9261E5B-687A-7A9B-213F-1CBAE0EF9805}"/>
              </a:ext>
            </a:extLst>
          </p:cNvPr>
          <p:cNvGraphicFramePr>
            <a:graphicFrameLocks noChangeAspect="1"/>
          </p:cNvGraphicFramePr>
          <p:nvPr userDrawn="1">
            <p:custDataLst>
              <p:tags r:id="rId2"/>
            </p:custDataLst>
            <p:extLst>
              <p:ext uri="{D42A27DB-BD31-4B8C-83A1-F6EECF244321}">
                <p14:modId xmlns:p14="http://schemas.microsoft.com/office/powerpoint/2010/main" val="2076507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55"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CF64EB39-E092-4A62-B9EC-EAA90486426C}"/>
              </a:ext>
            </a:extLst>
          </p:cNvPr>
          <p:cNvSpPr>
            <a:spLocks noGrp="1"/>
          </p:cNvSpPr>
          <p:nvPr>
            <p:ph type="title" hasCustomPrompt="1"/>
          </p:nvPr>
        </p:nvSpPr>
        <p:spPr>
          <a:xfrm>
            <a:off x="831850" y="1709738"/>
            <a:ext cx="10515600" cy="2852737"/>
          </a:xfrm>
        </p:spPr>
        <p:txBody>
          <a:bodyPr vert="horz" anchor="b"/>
          <a:lstStyle>
            <a:lvl1pPr rtl="0">
              <a:defRPr sz="6000"/>
            </a:lvl1pPr>
          </a:lstStyle>
          <a:p>
            <a:r>
              <a:rPr lang="cs-CZ" dirty="0"/>
              <a:t>Kliknutím lze upravit styl.</a:t>
            </a:r>
          </a:p>
        </p:txBody>
      </p:sp>
      <p:sp>
        <p:nvSpPr>
          <p:cNvPr id="3" name="Zástupný text 2">
            <a:extLst>
              <a:ext uri="{FF2B5EF4-FFF2-40B4-BE49-F238E27FC236}">
                <a16:creationId xmlns:a16="http://schemas.microsoft.com/office/drawing/2014/main" id="{46B44BA4-C49E-4DFC-A9FE-7A7A3FABD5EF}"/>
              </a:ext>
            </a:extLst>
          </p:cNvPr>
          <p:cNvSpPr>
            <a:spLocks noGrp="1"/>
          </p:cNvSpPr>
          <p:nvPr>
            <p:ph type="body" idx="1" hasCustomPrompt="1"/>
          </p:nvPr>
        </p:nvSpPr>
        <p:spPr>
          <a:xfrm>
            <a:off x="831850" y="4589463"/>
            <a:ext cx="10515600" cy="1500187"/>
          </a:xfrm>
        </p:spPr>
        <p:txBody>
          <a:bodyPr/>
          <a:lstStyle>
            <a:lvl1pPr marL="0" indent="0" rtl="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Po kliknutí můžete upravovat styly textu v předloze.</a:t>
            </a:r>
          </a:p>
        </p:txBody>
      </p:sp>
      <p:sp>
        <p:nvSpPr>
          <p:cNvPr id="4" name="Zástupný symbol pro datum 3">
            <a:extLst>
              <a:ext uri="{FF2B5EF4-FFF2-40B4-BE49-F238E27FC236}">
                <a16:creationId xmlns:a16="http://schemas.microsoft.com/office/drawing/2014/main" id="{C0AC8F1C-5BF7-4A10-9A25-C34AF09AF3AF}"/>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3B4D5509-EF7B-4124-BD77-82BE96A65E64}"/>
              </a:ext>
            </a:extLst>
          </p:cNvPr>
          <p:cNvSpPr>
            <a:spLocks noGrp="1"/>
          </p:cNvSpPr>
          <p:nvPr>
            <p:ph type="ftr" sz="quarter" idx="11"/>
          </p:nvPr>
        </p:nvSpPr>
        <p:spPr/>
        <p:txBody>
          <a:bodyPr/>
          <a:lstStyle>
            <a:lvl1pPr rtl="0">
              <a:defRPr/>
            </a:lvl1pPr>
          </a:lstStyle>
          <a:p>
            <a:endParaRPr lang="cs-CZ" dirty="0"/>
          </a:p>
        </p:txBody>
      </p:sp>
      <p:sp>
        <p:nvSpPr>
          <p:cNvPr id="6" name="Zástupný symbol pro číslo snímku 5">
            <a:extLst>
              <a:ext uri="{FF2B5EF4-FFF2-40B4-BE49-F238E27FC236}">
                <a16:creationId xmlns:a16="http://schemas.microsoft.com/office/drawing/2014/main" id="{2443733A-D72C-48B6-BBB7-837A31365131}"/>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81184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FF16938-7913-D11B-40BF-94BA809FA0F5}"/>
              </a:ext>
            </a:extLst>
          </p:cNvPr>
          <p:cNvGraphicFramePr>
            <a:graphicFrameLocks noChangeAspect="1"/>
          </p:cNvGraphicFramePr>
          <p:nvPr userDrawn="1">
            <p:custDataLst>
              <p:tags r:id="rId2"/>
            </p:custDataLst>
            <p:extLst>
              <p:ext uri="{D42A27DB-BD31-4B8C-83A1-F6EECF244321}">
                <p14:modId xmlns:p14="http://schemas.microsoft.com/office/powerpoint/2010/main" val="3794916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79"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3A9C306A-4F7C-41CA-BE1D-57F02FC17D30}"/>
              </a:ext>
            </a:extLst>
          </p:cNvPr>
          <p:cNvSpPr>
            <a:spLocks noGrp="1"/>
          </p:cNvSpPr>
          <p:nvPr>
            <p:ph type="title" hasCustomPrompt="1"/>
          </p:nvPr>
        </p:nvSpPr>
        <p:spPr/>
        <p:txBody>
          <a:bodyPr vert="horz"/>
          <a:lstStyle>
            <a:lvl1pPr rtl="0">
              <a:defRPr/>
            </a:lvl1pPr>
          </a:lstStyle>
          <a:p>
            <a:r>
              <a:rPr lang="cs-CZ" dirty="0"/>
              <a:t>Kliknutím lze upravit styl.</a:t>
            </a:r>
          </a:p>
        </p:txBody>
      </p:sp>
      <p:sp>
        <p:nvSpPr>
          <p:cNvPr id="3" name="Zástupný obsah 2">
            <a:extLst>
              <a:ext uri="{FF2B5EF4-FFF2-40B4-BE49-F238E27FC236}">
                <a16:creationId xmlns:a16="http://schemas.microsoft.com/office/drawing/2014/main" id="{C8989477-15BC-45F1-B0A3-78EDE3140033}"/>
              </a:ext>
            </a:extLst>
          </p:cNvPr>
          <p:cNvSpPr>
            <a:spLocks noGrp="1"/>
          </p:cNvSpPr>
          <p:nvPr>
            <p:ph sz="half" idx="1" hasCustomPrompt="1"/>
          </p:nvPr>
        </p:nvSpPr>
        <p:spPr>
          <a:xfrm>
            <a:off x="838200" y="1825625"/>
            <a:ext cx="5181600" cy="4351338"/>
          </a:xfrm>
        </p:spPr>
        <p:txBody>
          <a:bodyPr/>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obsah 3">
            <a:extLst>
              <a:ext uri="{FF2B5EF4-FFF2-40B4-BE49-F238E27FC236}">
                <a16:creationId xmlns:a16="http://schemas.microsoft.com/office/drawing/2014/main" id="{D67CBB00-B6EC-4AF8-8615-2BB5D4D03CA6}"/>
              </a:ext>
            </a:extLst>
          </p:cNvPr>
          <p:cNvSpPr>
            <a:spLocks noGrp="1"/>
          </p:cNvSpPr>
          <p:nvPr>
            <p:ph sz="half" idx="2" hasCustomPrompt="1"/>
          </p:nvPr>
        </p:nvSpPr>
        <p:spPr>
          <a:xfrm>
            <a:off x="6172200" y="1825625"/>
            <a:ext cx="5181600" cy="4351338"/>
          </a:xfrm>
        </p:spPr>
        <p:txBody>
          <a:bodyPr/>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a:extLst>
              <a:ext uri="{FF2B5EF4-FFF2-40B4-BE49-F238E27FC236}">
                <a16:creationId xmlns:a16="http://schemas.microsoft.com/office/drawing/2014/main" id="{93E4C160-85EC-470A-A749-5B3AEC950166}"/>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6" name="Zástupný symbol pro zápatí 5">
            <a:extLst>
              <a:ext uri="{FF2B5EF4-FFF2-40B4-BE49-F238E27FC236}">
                <a16:creationId xmlns:a16="http://schemas.microsoft.com/office/drawing/2014/main" id="{8D1C8A2A-E7D9-4226-A707-C4E215ABA3F0}"/>
              </a:ext>
            </a:extLst>
          </p:cNvPr>
          <p:cNvSpPr>
            <a:spLocks noGrp="1"/>
          </p:cNvSpPr>
          <p:nvPr>
            <p:ph type="ftr" sz="quarter" idx="11"/>
          </p:nvPr>
        </p:nvSpPr>
        <p:spPr/>
        <p:txBody>
          <a:bodyPr/>
          <a:lstStyle>
            <a:lvl1pPr rtl="0">
              <a:defRPr/>
            </a:lvl1pPr>
          </a:lstStyle>
          <a:p>
            <a:endParaRPr lang="cs-CZ" dirty="0"/>
          </a:p>
        </p:txBody>
      </p:sp>
      <p:sp>
        <p:nvSpPr>
          <p:cNvPr id="7" name="Zástupný symbol pro číslo snímku 6">
            <a:extLst>
              <a:ext uri="{FF2B5EF4-FFF2-40B4-BE49-F238E27FC236}">
                <a16:creationId xmlns:a16="http://schemas.microsoft.com/office/drawing/2014/main" id="{EE15377B-D48F-4C76-98DC-D9557129D4C6}"/>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39674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9AC1BAD-1B6C-93E5-BECA-EE207F06CB03}"/>
              </a:ext>
            </a:extLst>
          </p:cNvPr>
          <p:cNvGraphicFramePr>
            <a:graphicFrameLocks noChangeAspect="1"/>
          </p:cNvGraphicFramePr>
          <p:nvPr userDrawn="1">
            <p:custDataLst>
              <p:tags r:id="rId2"/>
            </p:custDataLst>
            <p:extLst>
              <p:ext uri="{D42A27DB-BD31-4B8C-83A1-F6EECF244321}">
                <p14:modId xmlns:p14="http://schemas.microsoft.com/office/powerpoint/2010/main" val="3591183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03"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C51D5519-CD7A-47A0-B01A-DD37B86EAA89}"/>
              </a:ext>
            </a:extLst>
          </p:cNvPr>
          <p:cNvSpPr>
            <a:spLocks noGrp="1"/>
          </p:cNvSpPr>
          <p:nvPr>
            <p:ph type="title" hasCustomPrompt="1"/>
          </p:nvPr>
        </p:nvSpPr>
        <p:spPr>
          <a:xfrm>
            <a:off x="839788" y="365125"/>
            <a:ext cx="10515600" cy="1325563"/>
          </a:xfrm>
        </p:spPr>
        <p:txBody>
          <a:bodyPr vert="horz"/>
          <a:lstStyle>
            <a:lvl1pPr rtl="0">
              <a:defRPr/>
            </a:lvl1pPr>
          </a:lstStyle>
          <a:p>
            <a:r>
              <a:rPr lang="cs-CZ" dirty="0"/>
              <a:t>Kliknutím lze upravit styl.</a:t>
            </a:r>
          </a:p>
        </p:txBody>
      </p:sp>
      <p:sp>
        <p:nvSpPr>
          <p:cNvPr id="3" name="Zástupný text 2">
            <a:extLst>
              <a:ext uri="{FF2B5EF4-FFF2-40B4-BE49-F238E27FC236}">
                <a16:creationId xmlns:a16="http://schemas.microsoft.com/office/drawing/2014/main" id="{03409D7D-9A20-484A-9109-69083DD444C1}"/>
              </a:ext>
            </a:extLst>
          </p:cNvPr>
          <p:cNvSpPr>
            <a:spLocks noGrp="1"/>
          </p:cNvSpPr>
          <p:nvPr>
            <p:ph type="body" idx="1" hasCustomPrompt="1"/>
          </p:nvPr>
        </p:nvSpPr>
        <p:spPr>
          <a:xfrm>
            <a:off x="839788" y="1681163"/>
            <a:ext cx="5157787" cy="823912"/>
          </a:xfrm>
        </p:spPr>
        <p:txBody>
          <a:bodyPr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4" name="Zástupný obsah 3">
            <a:extLst>
              <a:ext uri="{FF2B5EF4-FFF2-40B4-BE49-F238E27FC236}">
                <a16:creationId xmlns:a16="http://schemas.microsoft.com/office/drawing/2014/main" id="{DAC25DC1-8891-4C24-9A45-2CF1C031959E}"/>
              </a:ext>
            </a:extLst>
          </p:cNvPr>
          <p:cNvSpPr>
            <a:spLocks noGrp="1"/>
          </p:cNvSpPr>
          <p:nvPr>
            <p:ph sz="half" idx="2" hasCustomPrompt="1"/>
          </p:nvPr>
        </p:nvSpPr>
        <p:spPr>
          <a:xfrm>
            <a:off x="839788" y="2505075"/>
            <a:ext cx="5157787" cy="3684588"/>
          </a:xfrm>
        </p:spPr>
        <p:txBody>
          <a:bodyPr/>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text 4">
            <a:extLst>
              <a:ext uri="{FF2B5EF4-FFF2-40B4-BE49-F238E27FC236}">
                <a16:creationId xmlns:a16="http://schemas.microsoft.com/office/drawing/2014/main" id="{1B12AE34-7DCA-427E-8420-E8D23BA2D14E}"/>
              </a:ext>
            </a:extLst>
          </p:cNvPr>
          <p:cNvSpPr>
            <a:spLocks noGrp="1"/>
          </p:cNvSpPr>
          <p:nvPr>
            <p:ph type="body" sz="quarter" idx="3" hasCustomPrompt="1"/>
          </p:nvPr>
        </p:nvSpPr>
        <p:spPr>
          <a:xfrm>
            <a:off x="6172200" y="1681163"/>
            <a:ext cx="5183188" cy="823912"/>
          </a:xfrm>
        </p:spPr>
        <p:txBody>
          <a:bodyPr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6" name="Zástupný obsah 5">
            <a:extLst>
              <a:ext uri="{FF2B5EF4-FFF2-40B4-BE49-F238E27FC236}">
                <a16:creationId xmlns:a16="http://schemas.microsoft.com/office/drawing/2014/main" id="{07BF4A8F-5D0E-4019-B7EE-B1DC42A0E26B}"/>
              </a:ext>
            </a:extLst>
          </p:cNvPr>
          <p:cNvSpPr>
            <a:spLocks noGrp="1"/>
          </p:cNvSpPr>
          <p:nvPr>
            <p:ph sz="quarter" idx="4" hasCustomPrompt="1"/>
          </p:nvPr>
        </p:nvSpPr>
        <p:spPr>
          <a:xfrm>
            <a:off x="6172200" y="2505075"/>
            <a:ext cx="5183188" cy="3684588"/>
          </a:xfrm>
        </p:spPr>
        <p:txBody>
          <a:bodyPr/>
          <a:lstStyle>
            <a:lvl1pPr rtl="0">
              <a:defRPr/>
            </a:lvl1pPr>
            <a:lvl2pPr rtl="0">
              <a:defRPr/>
            </a:lvl2pPr>
            <a:lvl3pPr rtl="0">
              <a:defRPr/>
            </a:lvl3pPr>
            <a:lvl4pPr rtl="0">
              <a:defRPr/>
            </a:lvl4pPr>
            <a:lvl5pPr rtl="0">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Zástupný symbol pro datum 6">
            <a:extLst>
              <a:ext uri="{FF2B5EF4-FFF2-40B4-BE49-F238E27FC236}">
                <a16:creationId xmlns:a16="http://schemas.microsoft.com/office/drawing/2014/main" id="{79F685A2-DB00-4952-B75E-BF596FC27A9E}"/>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8" name="Zástupný symbol pro zápatí 7">
            <a:extLst>
              <a:ext uri="{FF2B5EF4-FFF2-40B4-BE49-F238E27FC236}">
                <a16:creationId xmlns:a16="http://schemas.microsoft.com/office/drawing/2014/main" id="{CA761DFF-B1EB-4B7D-826D-F0EB7319921C}"/>
              </a:ext>
            </a:extLst>
          </p:cNvPr>
          <p:cNvSpPr>
            <a:spLocks noGrp="1"/>
          </p:cNvSpPr>
          <p:nvPr>
            <p:ph type="ftr" sz="quarter" idx="11"/>
          </p:nvPr>
        </p:nvSpPr>
        <p:spPr/>
        <p:txBody>
          <a:bodyPr/>
          <a:lstStyle>
            <a:lvl1pPr rtl="0">
              <a:defRPr/>
            </a:lvl1pPr>
          </a:lstStyle>
          <a:p>
            <a:endParaRPr lang="cs-CZ" dirty="0"/>
          </a:p>
        </p:txBody>
      </p:sp>
      <p:sp>
        <p:nvSpPr>
          <p:cNvPr id="9" name="Zástupný symbol pro číslo snímku 8">
            <a:extLst>
              <a:ext uri="{FF2B5EF4-FFF2-40B4-BE49-F238E27FC236}">
                <a16:creationId xmlns:a16="http://schemas.microsoft.com/office/drawing/2014/main" id="{6CF498C3-E01A-4554-9536-87574FA66301}"/>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56222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24EBD8A-A76B-64AE-D6D3-8C3C2A85E62C}"/>
              </a:ext>
            </a:extLst>
          </p:cNvPr>
          <p:cNvGraphicFramePr>
            <a:graphicFrameLocks noChangeAspect="1"/>
          </p:cNvGraphicFramePr>
          <p:nvPr userDrawn="1">
            <p:custDataLst>
              <p:tags r:id="rId2"/>
            </p:custDataLst>
            <p:extLst>
              <p:ext uri="{D42A27DB-BD31-4B8C-83A1-F6EECF244321}">
                <p14:modId xmlns:p14="http://schemas.microsoft.com/office/powerpoint/2010/main" val="4053290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27"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F18BE964-E2CF-4420-A455-9EB9419B7329}"/>
              </a:ext>
            </a:extLst>
          </p:cNvPr>
          <p:cNvSpPr>
            <a:spLocks noGrp="1"/>
          </p:cNvSpPr>
          <p:nvPr>
            <p:ph type="title" hasCustomPrompt="1"/>
          </p:nvPr>
        </p:nvSpPr>
        <p:spPr/>
        <p:txBody>
          <a:bodyPr vert="horz"/>
          <a:lstStyle>
            <a:lvl1pPr rtl="0">
              <a:defRPr/>
            </a:lvl1pPr>
          </a:lstStyle>
          <a:p>
            <a:r>
              <a:rPr lang="cs-CZ" dirty="0"/>
              <a:t>Kliknutím lze upravit styl.</a:t>
            </a:r>
          </a:p>
        </p:txBody>
      </p:sp>
      <p:sp>
        <p:nvSpPr>
          <p:cNvPr id="3" name="Zástupný symbol pro datum 2">
            <a:extLst>
              <a:ext uri="{FF2B5EF4-FFF2-40B4-BE49-F238E27FC236}">
                <a16:creationId xmlns:a16="http://schemas.microsoft.com/office/drawing/2014/main" id="{8572E7B2-B371-47D7-A527-4BC291F35C27}"/>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4" name="Zástupný symbol pro zápatí 3">
            <a:extLst>
              <a:ext uri="{FF2B5EF4-FFF2-40B4-BE49-F238E27FC236}">
                <a16:creationId xmlns:a16="http://schemas.microsoft.com/office/drawing/2014/main" id="{EC640409-A48E-4B21-A93A-24DE3A984F29}"/>
              </a:ext>
            </a:extLst>
          </p:cNvPr>
          <p:cNvSpPr>
            <a:spLocks noGrp="1"/>
          </p:cNvSpPr>
          <p:nvPr>
            <p:ph type="ftr" sz="quarter" idx="11"/>
          </p:nvPr>
        </p:nvSpPr>
        <p:spPr/>
        <p:txBody>
          <a:bodyPr/>
          <a:lstStyle>
            <a:lvl1pPr rtl="0">
              <a:defRPr/>
            </a:lvl1pPr>
          </a:lstStyle>
          <a:p>
            <a:endParaRPr lang="cs-CZ" dirty="0"/>
          </a:p>
        </p:txBody>
      </p:sp>
      <p:sp>
        <p:nvSpPr>
          <p:cNvPr id="5" name="Zástupný symbol pro číslo snímku 4">
            <a:extLst>
              <a:ext uri="{FF2B5EF4-FFF2-40B4-BE49-F238E27FC236}">
                <a16:creationId xmlns:a16="http://schemas.microsoft.com/office/drawing/2014/main" id="{2F78316C-7505-4C58-8BFF-95F27949984C}"/>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297632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EC2CBA-458B-B589-3C78-32A08BEAE268}"/>
              </a:ext>
            </a:extLst>
          </p:cNvPr>
          <p:cNvGraphicFramePr>
            <a:graphicFrameLocks noChangeAspect="1"/>
          </p:cNvGraphicFramePr>
          <p:nvPr userDrawn="1">
            <p:custDataLst>
              <p:tags r:id="rId2"/>
            </p:custDataLst>
            <p:extLst>
              <p:ext uri="{D42A27DB-BD31-4B8C-83A1-F6EECF244321}">
                <p14:modId xmlns:p14="http://schemas.microsoft.com/office/powerpoint/2010/main" val="1313088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51"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Zástupný symbol pro datum 1">
            <a:extLst>
              <a:ext uri="{FF2B5EF4-FFF2-40B4-BE49-F238E27FC236}">
                <a16:creationId xmlns:a16="http://schemas.microsoft.com/office/drawing/2014/main" id="{C5BAC475-355D-4AC8-8717-84E474ED0580}"/>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3" name="Zástupný symbol pro zápatí 2">
            <a:extLst>
              <a:ext uri="{FF2B5EF4-FFF2-40B4-BE49-F238E27FC236}">
                <a16:creationId xmlns:a16="http://schemas.microsoft.com/office/drawing/2014/main" id="{8654E8DD-D459-46F2-98C0-06383FAC120E}"/>
              </a:ext>
            </a:extLst>
          </p:cNvPr>
          <p:cNvSpPr>
            <a:spLocks noGrp="1"/>
          </p:cNvSpPr>
          <p:nvPr>
            <p:ph type="ftr" sz="quarter" idx="11"/>
          </p:nvPr>
        </p:nvSpPr>
        <p:spPr/>
        <p:txBody>
          <a:bodyPr/>
          <a:lstStyle>
            <a:lvl1pPr rtl="0">
              <a:defRPr/>
            </a:lvl1pPr>
          </a:lstStyle>
          <a:p>
            <a:endParaRPr lang="cs-CZ" dirty="0"/>
          </a:p>
        </p:txBody>
      </p:sp>
      <p:sp>
        <p:nvSpPr>
          <p:cNvPr id="4" name="Zástupný symbol pro číslo snímku 3">
            <a:extLst>
              <a:ext uri="{FF2B5EF4-FFF2-40B4-BE49-F238E27FC236}">
                <a16:creationId xmlns:a16="http://schemas.microsoft.com/office/drawing/2014/main" id="{70EC19DA-BF2A-4FD2-9C3D-363D48F087E8}"/>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74652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C5E0912-5F42-5CD3-EABA-407A032B2511}"/>
              </a:ext>
            </a:extLst>
          </p:cNvPr>
          <p:cNvGraphicFramePr>
            <a:graphicFrameLocks noChangeAspect="1"/>
          </p:cNvGraphicFramePr>
          <p:nvPr userDrawn="1">
            <p:custDataLst>
              <p:tags r:id="rId2"/>
            </p:custDataLst>
            <p:extLst>
              <p:ext uri="{D42A27DB-BD31-4B8C-83A1-F6EECF244321}">
                <p14:modId xmlns:p14="http://schemas.microsoft.com/office/powerpoint/2010/main" val="475519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75"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D6EA8470-E609-4742-B941-DFE978C32D45}"/>
              </a:ext>
            </a:extLst>
          </p:cNvPr>
          <p:cNvSpPr>
            <a:spLocks noGrp="1"/>
          </p:cNvSpPr>
          <p:nvPr>
            <p:ph type="title" hasCustomPrompt="1"/>
          </p:nvPr>
        </p:nvSpPr>
        <p:spPr>
          <a:xfrm>
            <a:off x="839788" y="457200"/>
            <a:ext cx="3932237" cy="1600200"/>
          </a:xfrm>
        </p:spPr>
        <p:txBody>
          <a:bodyPr vert="horz" anchor="b"/>
          <a:lstStyle>
            <a:lvl1pPr rtl="0">
              <a:defRPr sz="3200"/>
            </a:lvl1pPr>
          </a:lstStyle>
          <a:p>
            <a:r>
              <a:rPr lang="cs-CZ" dirty="0"/>
              <a:t>Kliknutím lze upravit styl.</a:t>
            </a:r>
          </a:p>
        </p:txBody>
      </p:sp>
      <p:sp>
        <p:nvSpPr>
          <p:cNvPr id="3" name="Zástupný obsah 2">
            <a:extLst>
              <a:ext uri="{FF2B5EF4-FFF2-40B4-BE49-F238E27FC236}">
                <a16:creationId xmlns:a16="http://schemas.microsoft.com/office/drawing/2014/main" id="{85792385-57C6-4725-BE12-0DDF5A275A53}"/>
              </a:ext>
            </a:extLst>
          </p:cNvPr>
          <p:cNvSpPr>
            <a:spLocks noGrp="1"/>
          </p:cNvSpPr>
          <p:nvPr>
            <p:ph idx="1" hasCustomPrompt="1"/>
          </p:nvPr>
        </p:nvSpPr>
        <p:spPr>
          <a:xfrm>
            <a:off x="5183188" y="987425"/>
            <a:ext cx="6172200" cy="4873625"/>
          </a:xfrm>
        </p:spPr>
        <p:txBody>
          <a:bodyPr/>
          <a:lstStyle>
            <a:lvl1pPr rtl="0">
              <a:defRPr sz="3200"/>
            </a:lvl1pPr>
            <a:lvl2pPr rtl="0">
              <a:defRPr sz="2800"/>
            </a:lvl2pPr>
            <a:lvl3pPr rtl="0">
              <a:defRPr sz="2400"/>
            </a:lvl3pPr>
            <a:lvl4pPr rtl="0">
              <a:defRPr sz="2000"/>
            </a:lvl4pPr>
            <a:lvl5pPr rtl="0">
              <a:defRPr sz="2000"/>
            </a:lvl5pPr>
            <a:lvl6pPr>
              <a:defRPr sz="2000"/>
            </a:lvl6pPr>
            <a:lvl7pPr>
              <a:defRPr sz="2000"/>
            </a:lvl7pPr>
            <a:lvl8pPr>
              <a:defRPr sz="2000"/>
            </a:lvl8pPr>
            <a:lvl9pPr>
              <a:defRPr sz="2000"/>
            </a:lvl9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text 3">
            <a:extLst>
              <a:ext uri="{FF2B5EF4-FFF2-40B4-BE49-F238E27FC236}">
                <a16:creationId xmlns:a16="http://schemas.microsoft.com/office/drawing/2014/main" id="{D3C54BD2-BB57-43A9-A6FF-4191A5EF7E46}"/>
              </a:ext>
            </a:extLst>
          </p:cNvPr>
          <p:cNvSpPr>
            <a:spLocks noGrp="1"/>
          </p:cNvSpPr>
          <p:nvPr>
            <p:ph type="body" sz="half" idx="2" hasCustomPrompt="1"/>
          </p:nvPr>
        </p:nvSpPr>
        <p:spPr>
          <a:xfrm>
            <a:off x="839788" y="2057400"/>
            <a:ext cx="3932237" cy="3811588"/>
          </a:xfrm>
        </p:spPr>
        <p:txBody>
          <a:bodyPr/>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p>
        </p:txBody>
      </p:sp>
      <p:sp>
        <p:nvSpPr>
          <p:cNvPr id="5" name="Zástupný symbol pro datum 4">
            <a:extLst>
              <a:ext uri="{FF2B5EF4-FFF2-40B4-BE49-F238E27FC236}">
                <a16:creationId xmlns:a16="http://schemas.microsoft.com/office/drawing/2014/main" id="{905C5679-21E1-49F7-ACD3-D0DA297BBFC0}"/>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6" name="Zástupný symbol pro zápatí 5">
            <a:extLst>
              <a:ext uri="{FF2B5EF4-FFF2-40B4-BE49-F238E27FC236}">
                <a16:creationId xmlns:a16="http://schemas.microsoft.com/office/drawing/2014/main" id="{26511E12-81E5-48F5-85C2-84496A26CC2E}"/>
              </a:ext>
            </a:extLst>
          </p:cNvPr>
          <p:cNvSpPr>
            <a:spLocks noGrp="1"/>
          </p:cNvSpPr>
          <p:nvPr>
            <p:ph type="ftr" sz="quarter" idx="11"/>
          </p:nvPr>
        </p:nvSpPr>
        <p:spPr/>
        <p:txBody>
          <a:bodyPr/>
          <a:lstStyle>
            <a:lvl1pPr rtl="0">
              <a:defRPr/>
            </a:lvl1pPr>
          </a:lstStyle>
          <a:p>
            <a:endParaRPr lang="cs-CZ" dirty="0"/>
          </a:p>
        </p:txBody>
      </p:sp>
      <p:sp>
        <p:nvSpPr>
          <p:cNvPr id="7" name="Zástupný symbol pro číslo snímku 6">
            <a:extLst>
              <a:ext uri="{FF2B5EF4-FFF2-40B4-BE49-F238E27FC236}">
                <a16:creationId xmlns:a16="http://schemas.microsoft.com/office/drawing/2014/main" id="{456272F5-C2D1-4D3F-A65D-EEB010D34458}"/>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419465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847CD31-BF3C-3502-CCA4-4D4A0229F439}"/>
              </a:ext>
            </a:extLst>
          </p:cNvPr>
          <p:cNvGraphicFramePr>
            <a:graphicFrameLocks noChangeAspect="1"/>
          </p:cNvGraphicFramePr>
          <p:nvPr userDrawn="1">
            <p:custDataLst>
              <p:tags r:id="rId2"/>
            </p:custDataLst>
            <p:extLst>
              <p:ext uri="{D42A27DB-BD31-4B8C-83A1-F6EECF244321}">
                <p14:modId xmlns:p14="http://schemas.microsoft.com/office/powerpoint/2010/main" val="3212481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9"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Nadpis 1">
            <a:extLst>
              <a:ext uri="{FF2B5EF4-FFF2-40B4-BE49-F238E27FC236}">
                <a16:creationId xmlns:a16="http://schemas.microsoft.com/office/drawing/2014/main" id="{B441DA17-BB64-46DB-89A8-B3EBAFDA46FD}"/>
              </a:ext>
            </a:extLst>
          </p:cNvPr>
          <p:cNvSpPr>
            <a:spLocks noGrp="1"/>
          </p:cNvSpPr>
          <p:nvPr>
            <p:ph type="title" hasCustomPrompt="1"/>
          </p:nvPr>
        </p:nvSpPr>
        <p:spPr>
          <a:xfrm>
            <a:off x="839788" y="457200"/>
            <a:ext cx="3932237" cy="1600200"/>
          </a:xfrm>
        </p:spPr>
        <p:txBody>
          <a:bodyPr vert="horz" anchor="b"/>
          <a:lstStyle>
            <a:lvl1pPr rtl="0">
              <a:defRPr sz="3200"/>
            </a:lvl1pPr>
          </a:lstStyle>
          <a:p>
            <a:r>
              <a:rPr lang="cs-CZ" dirty="0"/>
              <a:t>Kliknutím lze upravit styl.</a:t>
            </a:r>
          </a:p>
        </p:txBody>
      </p:sp>
      <p:sp>
        <p:nvSpPr>
          <p:cNvPr id="3" name="Zástupný symbol obrázku 2">
            <a:extLst>
              <a:ext uri="{FF2B5EF4-FFF2-40B4-BE49-F238E27FC236}">
                <a16:creationId xmlns:a16="http://schemas.microsoft.com/office/drawing/2014/main" id="{7F093F01-5EFA-428E-8C06-C1A4687A2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9D477E1-CC83-4CF1-82A2-B7A165F429BA}"/>
              </a:ext>
            </a:extLst>
          </p:cNvPr>
          <p:cNvSpPr>
            <a:spLocks noGrp="1"/>
          </p:cNvSpPr>
          <p:nvPr>
            <p:ph type="body" sz="half" idx="2" hasCustomPrompt="1"/>
          </p:nvPr>
        </p:nvSpPr>
        <p:spPr>
          <a:xfrm>
            <a:off x="839788" y="2057400"/>
            <a:ext cx="3932237" cy="3811588"/>
          </a:xfrm>
        </p:spPr>
        <p:txBody>
          <a:bodyPr/>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p>
        </p:txBody>
      </p:sp>
      <p:sp>
        <p:nvSpPr>
          <p:cNvPr id="5" name="Zástupný symbol pro datum 4">
            <a:extLst>
              <a:ext uri="{FF2B5EF4-FFF2-40B4-BE49-F238E27FC236}">
                <a16:creationId xmlns:a16="http://schemas.microsoft.com/office/drawing/2014/main" id="{B5835FBE-FEB3-4AE5-B8AB-A716B4770853}"/>
              </a:ext>
            </a:extLst>
          </p:cNvPr>
          <p:cNvSpPr>
            <a:spLocks noGrp="1"/>
          </p:cNvSpPr>
          <p:nvPr>
            <p:ph type="dt" sz="half" idx="10"/>
          </p:nvPr>
        </p:nvSpPr>
        <p:spPr/>
        <p:txBody>
          <a:bodyPr/>
          <a:lstStyle>
            <a:lvl1pPr rtl="0">
              <a:defRPr/>
            </a:lvl1pPr>
          </a:lstStyle>
          <a:p>
            <a:fld id="{09F46597-1A4D-4C0C-A501-398EA4E76930}" type="datetimeFigureOut">
              <a:rPr lang="cs-CZ" smtClean="0"/>
              <a:pPr/>
              <a:t>09.05.2022</a:t>
            </a:fld>
            <a:endParaRPr lang="cs-CZ" dirty="0"/>
          </a:p>
        </p:txBody>
      </p:sp>
      <p:sp>
        <p:nvSpPr>
          <p:cNvPr id="6" name="Zástupný symbol pro zápatí 5">
            <a:extLst>
              <a:ext uri="{FF2B5EF4-FFF2-40B4-BE49-F238E27FC236}">
                <a16:creationId xmlns:a16="http://schemas.microsoft.com/office/drawing/2014/main" id="{E8436E00-C461-42C1-8A33-123931F88961}"/>
              </a:ext>
            </a:extLst>
          </p:cNvPr>
          <p:cNvSpPr>
            <a:spLocks noGrp="1"/>
          </p:cNvSpPr>
          <p:nvPr>
            <p:ph type="ftr" sz="quarter" idx="11"/>
          </p:nvPr>
        </p:nvSpPr>
        <p:spPr/>
        <p:txBody>
          <a:bodyPr/>
          <a:lstStyle>
            <a:lvl1pPr rtl="0">
              <a:defRPr/>
            </a:lvl1pPr>
          </a:lstStyle>
          <a:p>
            <a:endParaRPr lang="cs-CZ" dirty="0"/>
          </a:p>
        </p:txBody>
      </p:sp>
      <p:sp>
        <p:nvSpPr>
          <p:cNvPr id="7" name="Zástupný symbol pro číslo snímku 6">
            <a:extLst>
              <a:ext uri="{FF2B5EF4-FFF2-40B4-BE49-F238E27FC236}">
                <a16:creationId xmlns:a16="http://schemas.microsoft.com/office/drawing/2014/main" id="{10915121-AB23-4A63-A3BC-285E87A9579B}"/>
              </a:ext>
            </a:extLst>
          </p:cNvPr>
          <p:cNvSpPr>
            <a:spLocks noGrp="1"/>
          </p:cNvSpPr>
          <p:nvPr>
            <p:ph type="sldNum" sz="quarter" idx="12"/>
          </p:nvPr>
        </p:nvSpPr>
        <p:spPr/>
        <p:txBody>
          <a:bodyPr/>
          <a:lstStyle>
            <a:lvl1pPr rtl="0">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164648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B8B009B-6BFC-9C25-B230-904BB2BACA43}"/>
              </a:ext>
            </a:extLst>
          </p:cNvPr>
          <p:cNvGraphicFramePr>
            <a:graphicFrameLocks noChangeAspect="1"/>
          </p:cNvGraphicFramePr>
          <p:nvPr userDrawn="1">
            <p:custDataLst>
              <p:tags r:id="rId14"/>
            </p:custDataLst>
            <p:extLst>
              <p:ext uri="{D42A27DB-BD31-4B8C-83A1-F6EECF244321}">
                <p14:modId xmlns:p14="http://schemas.microsoft.com/office/powerpoint/2010/main" val="1693074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3" name="think-cell Slide" r:id="rId15" imgW="347" imgH="348" progId="TCLayout.ActiveDocument.1">
                  <p:embed/>
                </p:oleObj>
              </mc:Choice>
              <mc:Fallback>
                <p:oleObj name="think-cell Slide" r:id="rId15" imgW="347" imgH="348"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Zástupný nadpis 1">
            <a:extLst>
              <a:ext uri="{FF2B5EF4-FFF2-40B4-BE49-F238E27FC236}">
                <a16:creationId xmlns:a16="http://schemas.microsoft.com/office/drawing/2014/main" id="{6AF205BF-57F9-4947-9A7F-2770B571F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15C422BD-C28C-42C7-B6EC-B87F9B884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6865FA08-BDC1-4076-B719-7116CFAB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fld id="{09F46597-1A4D-4C0C-A501-398EA4E76930}" type="datetimeFigureOut">
              <a:rPr lang="cs-CZ" smtClean="0"/>
              <a:pPr/>
              <a:t>09.05.2022</a:t>
            </a:fld>
            <a:endParaRPr lang="cs-CZ" dirty="0"/>
          </a:p>
        </p:txBody>
      </p:sp>
      <p:sp>
        <p:nvSpPr>
          <p:cNvPr id="5" name="Zástupný symbol pro zápatí 4">
            <a:extLst>
              <a:ext uri="{FF2B5EF4-FFF2-40B4-BE49-F238E27FC236}">
                <a16:creationId xmlns:a16="http://schemas.microsoft.com/office/drawing/2014/main" id="{BF280BCB-3FE6-48C0-8F87-8C0F40AEF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rtl="0">
              <a:defRPr sz="1200">
                <a:solidFill>
                  <a:schemeClr val="tx1">
                    <a:tint val="75000"/>
                  </a:schemeClr>
                </a:solidFill>
              </a:defRPr>
            </a:lvl1pPr>
          </a:lstStyle>
          <a:p>
            <a:endParaRPr lang="cs-CZ" dirty="0"/>
          </a:p>
        </p:txBody>
      </p:sp>
      <p:sp>
        <p:nvSpPr>
          <p:cNvPr id="6" name="Zástupný symbol pro číslo snímku 5">
            <a:extLst>
              <a:ext uri="{FF2B5EF4-FFF2-40B4-BE49-F238E27FC236}">
                <a16:creationId xmlns:a16="http://schemas.microsoft.com/office/drawing/2014/main" id="{EF2838BC-3DA0-4F9A-8C9E-DEA509EEF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rtl="0">
              <a:defRPr sz="1200">
                <a:solidFill>
                  <a:schemeClr val="tx1">
                    <a:tint val="75000"/>
                  </a:schemeClr>
                </a:solidFill>
              </a:defRPr>
            </a:lvl1pPr>
          </a:lstStyle>
          <a:p>
            <a:fld id="{38DE2DD4-11BA-4C0B-8836-3CEB0F63A638}" type="slidenum">
              <a:rPr lang="cs-CZ" smtClean="0"/>
              <a:pPr/>
              <a:t>‹#›</a:t>
            </a:fld>
            <a:endParaRPr lang="cs-CZ" dirty="0"/>
          </a:p>
        </p:txBody>
      </p:sp>
    </p:spTree>
    <p:extLst>
      <p:ext uri="{BB962C8B-B14F-4D97-AF65-F5344CB8AC3E}">
        <p14:creationId xmlns:p14="http://schemas.microsoft.com/office/powerpoint/2010/main" val="28347189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10"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notesSlide" Target="../notesSlides/notesSlide11.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10" Type="http://schemas.openxmlformats.org/officeDocument/2006/relationships/image" Target="../media/image27.jpeg"/><Relationship Id="rId4" Type="http://schemas.openxmlformats.org/officeDocument/2006/relationships/notesSlide" Target="../notesSlides/notesSlide14.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32.jpeg"/><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11" Type="http://schemas.openxmlformats.org/officeDocument/2006/relationships/image" Target="../media/image31.jpeg"/><Relationship Id="rId5" Type="http://schemas.openxmlformats.org/officeDocument/2006/relationships/oleObject" Target="../embeddings/oleObject28.bin"/><Relationship Id="rId10" Type="http://schemas.microsoft.com/office/2007/relationships/hdphoto" Target="../media/hdphoto2.wdp"/><Relationship Id="rId4" Type="http://schemas.openxmlformats.org/officeDocument/2006/relationships/notesSlide" Target="../notesSlides/notesSlide16.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10" Type="http://schemas.openxmlformats.org/officeDocument/2006/relationships/image" Target="../media/image36.jpeg"/><Relationship Id="rId4" Type="http://schemas.openxmlformats.org/officeDocument/2006/relationships/notesSlide" Target="../notesSlides/notesSlide17.xml"/><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19.xml"/><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slideLayout" Target="../slideLayouts/slideLayout2.xml"/><Relationship Id="rId7" Type="http://schemas.openxmlformats.org/officeDocument/2006/relationships/image" Target="../media/image42.emf"/><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emf"/><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slideLayout" Target="../slideLayouts/slideLayout2.xml"/><Relationship Id="rId7" Type="http://schemas.openxmlformats.org/officeDocument/2006/relationships/image" Target="../media/image45.emf"/><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10" Type="http://schemas.openxmlformats.org/officeDocument/2006/relationships/image" Target="../media/image6.jpeg"/><Relationship Id="rId4" Type="http://schemas.openxmlformats.org/officeDocument/2006/relationships/notesSlide" Target="../notesSlides/notesSlide4.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9.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D353B70-7B27-3FD3-2E07-FA193487BDCB}"/>
              </a:ext>
            </a:extLst>
          </p:cNvPr>
          <p:cNvGraphicFramePr>
            <a:graphicFrameLocks noChangeAspect="1"/>
          </p:cNvGraphicFramePr>
          <p:nvPr>
            <p:custDataLst>
              <p:tags r:id="rId2"/>
            </p:custDataLst>
            <p:extLst>
              <p:ext uri="{D42A27DB-BD31-4B8C-83A1-F6EECF244321}">
                <p14:modId xmlns:p14="http://schemas.microsoft.com/office/powerpoint/2010/main" val="2618090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7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BDE7C5D6-3FD9-AF22-FF27-92EB1FAA1266}"/>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429609" y="949928"/>
            <a:ext cx="3332782" cy="100688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ACD7A985-FB85-2B85-5ADB-6891755D1AA6}"/>
              </a:ext>
            </a:extLst>
          </p:cNvPr>
          <p:cNvSpPr txBox="1">
            <a:spLocks/>
          </p:cNvSpPr>
          <p:nvPr/>
        </p:nvSpPr>
        <p:spPr>
          <a:xfrm>
            <a:off x="2121653" y="2963669"/>
            <a:ext cx="4080824" cy="1006861"/>
          </a:xfrm>
          <a:prstGeom prst="rect">
            <a:avLst/>
          </a:prstGeom>
          <a:solidFill>
            <a:srgbClr val="2EBDD0"/>
          </a:solidFill>
        </p:spPr>
        <p:txBody>
          <a:bodyPr vert="horz" wrap="none" lIns="144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5000" cap="none" dirty="0">
                <a:solidFill>
                  <a:schemeClr val="bg1"/>
                </a:solidFill>
                <a:latin typeface="Arial Black" panose="020B0A04020102020204" pitchFamily="34" charset="0"/>
                <a:cs typeface="Aharoni" panose="020B0604020202020204" pitchFamily="2" charset="-79"/>
              </a:rPr>
              <a:t>AUTISMUS</a:t>
            </a:r>
          </a:p>
        </p:txBody>
      </p:sp>
      <p:sp>
        <p:nvSpPr>
          <p:cNvPr id="10" name="Nadpis 1">
            <a:extLst>
              <a:ext uri="{FF2B5EF4-FFF2-40B4-BE49-F238E27FC236}">
                <a16:creationId xmlns:a16="http://schemas.microsoft.com/office/drawing/2014/main" id="{513F114B-F12C-1A04-2D6B-B96BF6AE198B}"/>
              </a:ext>
            </a:extLst>
          </p:cNvPr>
          <p:cNvSpPr txBox="1">
            <a:spLocks/>
          </p:cNvSpPr>
          <p:nvPr/>
        </p:nvSpPr>
        <p:spPr>
          <a:xfrm>
            <a:off x="6288202" y="3411621"/>
            <a:ext cx="399148" cy="674224"/>
          </a:xfrm>
          <a:prstGeom prst="rect">
            <a:avLst/>
          </a:prstGeom>
        </p:spPr>
        <p:txBody>
          <a:bodyPr vert="horz" wrap="none" lIns="0" tIns="0" rIns="0" bIns="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4000" cap="none" dirty="0">
                <a:solidFill>
                  <a:srgbClr val="323232"/>
                </a:solidFill>
                <a:latin typeface="Times New Roman" panose="02020603050405020304" pitchFamily="18" charset="0"/>
                <a:cs typeface="Times New Roman" panose="02020603050405020304" pitchFamily="18" charset="0"/>
              </a:rPr>
              <a:t>&amp;</a:t>
            </a:r>
          </a:p>
        </p:txBody>
      </p:sp>
      <p:sp>
        <p:nvSpPr>
          <p:cNvPr id="11" name="Nadpis 1">
            <a:extLst>
              <a:ext uri="{FF2B5EF4-FFF2-40B4-BE49-F238E27FC236}">
                <a16:creationId xmlns:a16="http://schemas.microsoft.com/office/drawing/2014/main" id="{267C6871-028D-1425-6FDB-F78861A6DAE0}"/>
              </a:ext>
            </a:extLst>
          </p:cNvPr>
          <p:cNvSpPr txBox="1">
            <a:spLocks/>
          </p:cNvSpPr>
          <p:nvPr/>
        </p:nvSpPr>
        <p:spPr>
          <a:xfrm>
            <a:off x="4630772" y="4085845"/>
            <a:ext cx="5599959" cy="1006861"/>
          </a:xfrm>
          <a:prstGeom prst="rect">
            <a:avLst/>
          </a:prstGeom>
          <a:solidFill>
            <a:srgbClr val="FF2243"/>
          </a:solidFill>
        </p:spPr>
        <p:txBody>
          <a:bodyPr vert="horz" wrap="none" lIns="144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5000" cap="none" dirty="0">
                <a:solidFill>
                  <a:schemeClr val="bg1"/>
                </a:solidFill>
                <a:latin typeface="Arial Black" panose="020B0A04020102020204" pitchFamily="34" charset="0"/>
                <a:cs typeface="Aharoni" panose="020B0604020202020204" pitchFamily="2" charset="-79"/>
              </a:rPr>
              <a:t>BILINGVISMUS</a:t>
            </a:r>
          </a:p>
        </p:txBody>
      </p:sp>
      <p:sp>
        <p:nvSpPr>
          <p:cNvPr id="3" name="TextovéPole 2">
            <a:extLst>
              <a:ext uri="{FF2B5EF4-FFF2-40B4-BE49-F238E27FC236}">
                <a16:creationId xmlns:a16="http://schemas.microsoft.com/office/drawing/2014/main" id="{4F6A8B4A-0EBF-0F3C-77DF-845CA456E469}"/>
              </a:ext>
            </a:extLst>
          </p:cNvPr>
          <p:cNvSpPr txBox="1"/>
          <p:nvPr/>
        </p:nvSpPr>
        <p:spPr>
          <a:xfrm>
            <a:off x="5220052" y="5868734"/>
            <a:ext cx="2934595" cy="461665"/>
          </a:xfrm>
          <a:prstGeom prst="rect">
            <a:avLst/>
          </a:prstGeom>
          <a:noFill/>
        </p:spPr>
        <p:txBody>
          <a:bodyPr wrap="square" rtlCol="0">
            <a:spAutoFit/>
          </a:bodyPr>
          <a:lstStyle/>
          <a:p>
            <a:pPr algn="ctr"/>
            <a:r>
              <a:rPr lang="cs-CZ" sz="2400" b="1" i="1" dirty="0"/>
              <a:t>Ivana</a:t>
            </a:r>
            <a:r>
              <a:rPr lang="cs-CZ" b="1" i="1" dirty="0"/>
              <a:t> </a:t>
            </a:r>
            <a:r>
              <a:rPr lang="cs-CZ" sz="2400" b="1" i="1" dirty="0"/>
              <a:t>Dvořáková</a:t>
            </a:r>
            <a:r>
              <a:rPr lang="cs-CZ" b="1" i="1" dirty="0"/>
              <a:t> </a:t>
            </a:r>
          </a:p>
        </p:txBody>
      </p:sp>
    </p:spTree>
    <p:extLst>
      <p:ext uri="{BB962C8B-B14F-4D97-AF65-F5344CB8AC3E}">
        <p14:creationId xmlns:p14="http://schemas.microsoft.com/office/powerpoint/2010/main" val="2618051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177D540-3DE4-9E05-7D0A-E131E974061B}"/>
              </a:ext>
            </a:extLst>
          </p:cNvPr>
          <p:cNvGraphicFramePr>
            <a:graphicFrameLocks noChangeAspect="1"/>
          </p:cNvGraphicFramePr>
          <p:nvPr>
            <p:custDataLst>
              <p:tags r:id="rId2"/>
            </p:custDataLst>
            <p:extLst>
              <p:ext uri="{D42A27DB-BD31-4B8C-83A1-F6EECF244321}">
                <p14:modId xmlns:p14="http://schemas.microsoft.com/office/powerpoint/2010/main" val="3254449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1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Nadpis 1">
            <a:extLst>
              <a:ext uri="{FF2B5EF4-FFF2-40B4-BE49-F238E27FC236}">
                <a16:creationId xmlns:a16="http://schemas.microsoft.com/office/drawing/2014/main" id="{B037806E-932E-BDA2-C423-17954303ADFF}"/>
              </a:ext>
            </a:extLst>
          </p:cNvPr>
          <p:cNvSpPr txBox="1">
            <a:spLocks/>
          </p:cNvSpPr>
          <p:nvPr/>
        </p:nvSpPr>
        <p:spPr>
          <a:xfrm>
            <a:off x="0" y="681037"/>
            <a:ext cx="9895411"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pl-PL" dirty="0"/>
              <a:t>KOMUNIKACE na spektru a její specifika…</a:t>
            </a:r>
          </a:p>
        </p:txBody>
      </p:sp>
      <p:sp>
        <p:nvSpPr>
          <p:cNvPr id="15" name="TextovéPole 3">
            <a:extLst>
              <a:ext uri="{FF2B5EF4-FFF2-40B4-BE49-F238E27FC236}">
                <a16:creationId xmlns:a16="http://schemas.microsoft.com/office/drawing/2014/main" id="{48A8B21D-D25E-04C0-3598-528FF5C07506}"/>
              </a:ext>
            </a:extLst>
          </p:cNvPr>
          <p:cNvSpPr txBox="1"/>
          <p:nvPr/>
        </p:nvSpPr>
        <p:spPr>
          <a:xfrm>
            <a:off x="231743" y="1658790"/>
            <a:ext cx="2461194" cy="2769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cs-CZ" sz="2000" b="1" dirty="0">
                <a:solidFill>
                  <a:schemeClr val="tx1"/>
                </a:solidFill>
                <a:latin typeface="Arial Black" panose="020B0A04020102020204" pitchFamily="34" charset="0"/>
              </a:rPr>
              <a:t>NEVERBÁLNÍ</a:t>
            </a:r>
          </a:p>
        </p:txBody>
      </p:sp>
      <p:sp>
        <p:nvSpPr>
          <p:cNvPr id="19" name="TextBox 18">
            <a:extLst>
              <a:ext uri="{FF2B5EF4-FFF2-40B4-BE49-F238E27FC236}">
                <a16:creationId xmlns:a16="http://schemas.microsoft.com/office/drawing/2014/main" id="{A774A99A-39BB-DE95-473C-67184385E078}"/>
              </a:ext>
            </a:extLst>
          </p:cNvPr>
          <p:cNvSpPr txBox="1"/>
          <p:nvPr/>
        </p:nvSpPr>
        <p:spPr>
          <a:xfrm>
            <a:off x="461410" y="2676874"/>
            <a:ext cx="1118207" cy="215444"/>
          </a:xfrm>
          <a:prstGeom prst="rect">
            <a:avLst/>
          </a:prstGeom>
          <a:noFill/>
        </p:spPr>
        <p:txBody>
          <a:bodyPr wrap="square" lIns="0" tIns="0" rIns="0" bIns="0">
            <a:spAutoFit/>
          </a:bodyPr>
          <a:lstStyle>
            <a:defPPr>
              <a:defRPr lang="cs-CZ"/>
            </a:defPPr>
            <a:lvl1pPr algn="ctr">
              <a:defRPr sz="2000">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cs-CZ" sz="1400" dirty="0"/>
              <a:t>Mimika </a:t>
            </a:r>
          </a:p>
        </p:txBody>
      </p:sp>
      <p:sp>
        <p:nvSpPr>
          <p:cNvPr id="20" name="TextBox 19">
            <a:extLst>
              <a:ext uri="{FF2B5EF4-FFF2-40B4-BE49-F238E27FC236}">
                <a16:creationId xmlns:a16="http://schemas.microsoft.com/office/drawing/2014/main" id="{A59F3E4D-4E3A-9A1F-42C9-AF8693C1017B}"/>
              </a:ext>
            </a:extLst>
          </p:cNvPr>
          <p:cNvSpPr txBox="1"/>
          <p:nvPr/>
        </p:nvSpPr>
        <p:spPr>
          <a:xfrm>
            <a:off x="148990" y="3366999"/>
            <a:ext cx="1621216" cy="215444"/>
          </a:xfrm>
          <a:prstGeom prst="rect">
            <a:avLst/>
          </a:prstGeom>
          <a:noFill/>
        </p:spPr>
        <p:txBody>
          <a:bodyPr wrap="square" lIns="0" tIns="0" rIns="0" bIns="0">
            <a:spAutoFit/>
          </a:bodyPr>
          <a:lstStyle>
            <a:defPPr>
              <a:defRPr lang="cs-CZ"/>
            </a:defPPr>
            <a:lvl1pPr algn="ctr">
              <a:defRPr sz="2000">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cs-CZ" sz="1400" dirty="0"/>
              <a:t>Gesta</a:t>
            </a:r>
          </a:p>
        </p:txBody>
      </p:sp>
      <p:sp>
        <p:nvSpPr>
          <p:cNvPr id="22" name="TextBox 21">
            <a:extLst>
              <a:ext uri="{FF2B5EF4-FFF2-40B4-BE49-F238E27FC236}">
                <a16:creationId xmlns:a16="http://schemas.microsoft.com/office/drawing/2014/main" id="{A7A587BC-3BBC-C5C7-A5D2-8492F5804100}"/>
              </a:ext>
            </a:extLst>
          </p:cNvPr>
          <p:cNvSpPr txBox="1"/>
          <p:nvPr/>
        </p:nvSpPr>
        <p:spPr>
          <a:xfrm>
            <a:off x="86360" y="4055740"/>
            <a:ext cx="2461194" cy="215444"/>
          </a:xfrm>
          <a:prstGeom prst="rect">
            <a:avLst/>
          </a:prstGeom>
          <a:noFill/>
        </p:spPr>
        <p:txBody>
          <a:bodyPr wrap="square" lIns="0" tIns="0" rIns="0" bIns="0">
            <a:spAutoFit/>
          </a:bodyPr>
          <a:lstStyle>
            <a:defPPr>
              <a:defRPr lang="cs-CZ"/>
            </a:defPPr>
            <a:lvl1pPr algn="ctr">
              <a:defRPr sz="2000">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cs-CZ" sz="1400" dirty="0"/>
              <a:t>Postavení těla</a:t>
            </a:r>
          </a:p>
        </p:txBody>
      </p:sp>
      <p:pic>
        <p:nvPicPr>
          <p:cNvPr id="23" name="Picture 2" descr="AutismPort">
            <a:extLst>
              <a:ext uri="{FF2B5EF4-FFF2-40B4-BE49-F238E27FC236}">
                <a16:creationId xmlns:a16="http://schemas.microsoft.com/office/drawing/2014/main" id="{CA78ADF7-B422-13B1-28C5-87D01F17DC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1410" y="5420818"/>
            <a:ext cx="1682264" cy="103523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4BF5321-7C3E-A145-47C5-93FAE966D372}"/>
              </a:ext>
            </a:extLst>
          </p:cNvPr>
          <p:cNvSpPr txBox="1"/>
          <p:nvPr/>
        </p:nvSpPr>
        <p:spPr>
          <a:xfrm>
            <a:off x="36204" y="4706105"/>
            <a:ext cx="2461194" cy="215444"/>
          </a:xfrm>
          <a:prstGeom prst="rect">
            <a:avLst/>
          </a:prstGeom>
          <a:noFill/>
        </p:spPr>
        <p:txBody>
          <a:bodyPr wrap="square" lIns="0" tIns="0" rIns="0" bIns="0">
            <a:spAutoFit/>
          </a:bodyPr>
          <a:lstStyle>
            <a:defPPr>
              <a:defRPr lang="cs-CZ"/>
            </a:defPPr>
            <a:lvl1pPr algn="ctr">
              <a:defRPr sz="2000">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cs-CZ" sz="1400" dirty="0"/>
              <a:t>Oční kontakt</a:t>
            </a:r>
          </a:p>
        </p:txBody>
      </p:sp>
      <p:sp>
        <p:nvSpPr>
          <p:cNvPr id="14" name="TextovéPole 13">
            <a:extLst>
              <a:ext uri="{FF2B5EF4-FFF2-40B4-BE49-F238E27FC236}">
                <a16:creationId xmlns:a16="http://schemas.microsoft.com/office/drawing/2014/main" id="{F19217CE-A8A9-1B38-B50E-FEE213B5FFF9}"/>
              </a:ext>
            </a:extLst>
          </p:cNvPr>
          <p:cNvSpPr txBox="1"/>
          <p:nvPr/>
        </p:nvSpPr>
        <p:spPr>
          <a:xfrm>
            <a:off x="9086475" y="1641388"/>
            <a:ext cx="2474301" cy="276999"/>
          </a:xfrm>
          <a:prstGeom prst="rect">
            <a:avLst/>
          </a:prstGeom>
        </p:spPr>
        <p:txBody>
          <a:bodyPr vert="horz" wrap="square" lIns="0" tIns="0" rIns="0" bIns="0" rtlCol="0">
            <a:spAutoFit/>
          </a:bodyPr>
          <a:lstStyle>
            <a:defPPr>
              <a:defRPr lang="cs-CZ"/>
            </a:defPPr>
            <a:lvl1pPr indent="0" algn="ctr">
              <a:lnSpc>
                <a:spcPct val="90000"/>
              </a:lnSpc>
              <a:spcBef>
                <a:spcPts val="800"/>
              </a:spcBef>
              <a:buFont typeface="Arial" panose="020B0604020202020204" pitchFamily="34" charset="0"/>
              <a:buNone/>
              <a:defRPr sz="20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dirty="0"/>
              <a:t>VERBÁLNÍ</a:t>
            </a:r>
          </a:p>
        </p:txBody>
      </p:sp>
      <p:pic>
        <p:nvPicPr>
          <p:cNvPr id="16" name="Picture 8" descr="Přecházení potíží při svádění je v pořádku">
            <a:extLst>
              <a:ext uri="{FF2B5EF4-FFF2-40B4-BE49-F238E27FC236}">
                <a16:creationId xmlns:a16="http://schemas.microsoft.com/office/drawing/2014/main" id="{4276BDD3-8871-EC5F-1340-B29F13E6BB6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915366" y="5399362"/>
            <a:ext cx="2397310" cy="119865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978F1927-C7FC-2F83-EFE3-3A96E185FDA0}"/>
              </a:ext>
            </a:extLst>
          </p:cNvPr>
          <p:cNvSpPr txBox="1"/>
          <p:nvPr/>
        </p:nvSpPr>
        <p:spPr>
          <a:xfrm>
            <a:off x="8974271" y="2285517"/>
            <a:ext cx="2461194" cy="430887"/>
          </a:xfrm>
          <a:prstGeom prst="rect">
            <a:avLst/>
          </a:prstGeom>
          <a:noFill/>
        </p:spPr>
        <p:txBody>
          <a:bodyPr wrap="square" lIns="0" tIns="0" rIns="0" bIns="0">
            <a:spAutoFit/>
          </a:bodyPr>
          <a:lstStyle/>
          <a:p>
            <a:pPr marL="285750" indent="-285750" algn="ctr">
              <a:buFont typeface="Arial" panose="020B0604020202020204" pitchFamily="34" charset="0"/>
              <a:buChar char="•"/>
            </a:pPr>
            <a:r>
              <a:rPr lang="pl-PL" sz="1400" dirty="0">
                <a:solidFill>
                  <a:schemeClr val="tx1"/>
                </a:solidFill>
                <a:latin typeface="Arial" panose="020B0604020202020204" pitchFamily="34" charset="0"/>
                <a:cs typeface="Arial" panose="020B0604020202020204" pitchFamily="34" charset="0"/>
              </a:rPr>
              <a:t>Význam slov s abstraktními pojmy </a:t>
            </a:r>
          </a:p>
        </p:txBody>
      </p:sp>
      <p:sp>
        <p:nvSpPr>
          <p:cNvPr id="21" name="TextBox 17">
            <a:extLst>
              <a:ext uri="{FF2B5EF4-FFF2-40B4-BE49-F238E27FC236}">
                <a16:creationId xmlns:a16="http://schemas.microsoft.com/office/drawing/2014/main" id="{1F849274-5414-554D-F14E-68DC146AED60}"/>
              </a:ext>
            </a:extLst>
          </p:cNvPr>
          <p:cNvSpPr txBox="1"/>
          <p:nvPr/>
        </p:nvSpPr>
        <p:spPr>
          <a:xfrm>
            <a:off x="9288855" y="2909528"/>
            <a:ext cx="1636357" cy="307777"/>
          </a:xfrm>
          <a:prstGeom prst="rect">
            <a:avLst/>
          </a:prstGeom>
          <a:noFill/>
        </p:spPr>
        <p:txBody>
          <a:bodyPr wrap="square" lIns="0" tIns="0" rIns="0" bIns="0">
            <a:spAutoFit/>
          </a:bodyPr>
          <a:lstStyle/>
          <a:p>
            <a:pPr marL="285750" indent="-285750" algn="ctr">
              <a:buFont typeface="Arial" panose="020B0604020202020204" pitchFamily="34" charset="0"/>
              <a:buChar char="•"/>
            </a:pPr>
            <a:r>
              <a:rPr lang="cs-CZ" sz="1400" dirty="0">
                <a:solidFill>
                  <a:schemeClr val="tx1"/>
                </a:solidFill>
                <a:latin typeface="Arial" panose="020B0604020202020204" pitchFamily="34" charset="0"/>
                <a:cs typeface="Arial" panose="020B0604020202020204" pitchFamily="34" charset="0"/>
              </a:rPr>
              <a:t>Echolalie</a:t>
            </a:r>
            <a:r>
              <a:rPr lang="cs-CZ" sz="2000" dirty="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
        <p:nvSpPr>
          <p:cNvPr id="25" name="TextBox 18">
            <a:extLst>
              <a:ext uri="{FF2B5EF4-FFF2-40B4-BE49-F238E27FC236}">
                <a16:creationId xmlns:a16="http://schemas.microsoft.com/office/drawing/2014/main" id="{A179B891-D615-F488-9BF1-8DA6A2455455}"/>
              </a:ext>
            </a:extLst>
          </p:cNvPr>
          <p:cNvSpPr txBox="1"/>
          <p:nvPr/>
        </p:nvSpPr>
        <p:spPr>
          <a:xfrm>
            <a:off x="8697252" y="3574794"/>
            <a:ext cx="3015232" cy="646331"/>
          </a:xfrm>
          <a:prstGeom prst="rect">
            <a:avLst/>
          </a:prstGeom>
          <a:noFill/>
        </p:spPr>
        <p:txBody>
          <a:bodyPr wrap="square" lIns="0" tIns="0" rIns="0" bIns="0">
            <a:spAutoFit/>
          </a:bodyPr>
          <a:lstStyle/>
          <a:p>
            <a:pPr marL="285750" indent="-285750" algn="ctr">
              <a:buFont typeface="Arial" panose="020B0604020202020204" pitchFamily="34" charset="0"/>
              <a:buChar char="•"/>
            </a:pPr>
            <a:r>
              <a:rPr lang="cs-CZ" sz="1400" dirty="0">
                <a:solidFill>
                  <a:schemeClr val="tx1"/>
                </a:solidFill>
                <a:latin typeface="Arial" panose="020B0604020202020204" pitchFamily="34" charset="0"/>
                <a:cs typeface="Arial" panose="020B0604020202020204" pitchFamily="34" charset="0"/>
              </a:rPr>
              <a:t>Specifický styl komunikace, nepřiměřené reakce</a:t>
            </a:r>
            <a:br>
              <a:rPr lang="en-US" sz="1400" dirty="0">
                <a:solidFill>
                  <a:schemeClr val="tx1"/>
                </a:solidFill>
                <a:latin typeface="Arial" panose="020B0604020202020204" pitchFamily="34" charset="0"/>
                <a:cs typeface="Arial" panose="020B0604020202020204" pitchFamily="34" charset="0"/>
              </a:rPr>
            </a:br>
            <a:r>
              <a:rPr lang="cs-CZ" sz="1400" dirty="0">
                <a:solidFill>
                  <a:schemeClr val="tx1"/>
                </a:solidFill>
                <a:latin typeface="Arial" panose="020B0604020202020204" pitchFamily="34" charset="0"/>
                <a:cs typeface="Arial" panose="020B0604020202020204" pitchFamily="34" charset="0"/>
              </a:rPr>
              <a:t>v komunikaci </a:t>
            </a:r>
          </a:p>
        </p:txBody>
      </p:sp>
      <p:sp>
        <p:nvSpPr>
          <p:cNvPr id="26" name="TextBox 19">
            <a:extLst>
              <a:ext uri="{FF2B5EF4-FFF2-40B4-BE49-F238E27FC236}">
                <a16:creationId xmlns:a16="http://schemas.microsoft.com/office/drawing/2014/main" id="{E6DF110B-2724-547E-0102-5AE3DC651168}"/>
              </a:ext>
            </a:extLst>
          </p:cNvPr>
          <p:cNvSpPr txBox="1"/>
          <p:nvPr/>
        </p:nvSpPr>
        <p:spPr>
          <a:xfrm>
            <a:off x="8915366" y="4578614"/>
            <a:ext cx="2461194" cy="430887"/>
          </a:xfrm>
          <a:prstGeom prst="rect">
            <a:avLst/>
          </a:prstGeom>
          <a:noFill/>
        </p:spPr>
        <p:txBody>
          <a:bodyPr wrap="square" lIns="0" tIns="0" rIns="0" bIns="0">
            <a:spAutoFit/>
          </a:bodyPr>
          <a:lstStyle/>
          <a:p>
            <a:pPr marL="285750" indent="-285750" algn="ctr">
              <a:buFont typeface="Arial" panose="020B0604020202020204" pitchFamily="34" charset="0"/>
              <a:buChar char="•"/>
            </a:pPr>
            <a:r>
              <a:rPr lang="cs-CZ" sz="1400" dirty="0">
                <a:solidFill>
                  <a:schemeClr val="tx1"/>
                </a:solidFill>
                <a:latin typeface="Arial" panose="020B0604020202020204" pitchFamily="34" charset="0"/>
                <a:cs typeface="Arial" panose="020B0604020202020204" pitchFamily="34" charset="0"/>
              </a:rPr>
              <a:t>Problém v reciproční konverzaci </a:t>
            </a:r>
          </a:p>
        </p:txBody>
      </p:sp>
      <p:sp>
        <p:nvSpPr>
          <p:cNvPr id="29" name="TextovéPole 4">
            <a:extLst>
              <a:ext uri="{FF2B5EF4-FFF2-40B4-BE49-F238E27FC236}">
                <a16:creationId xmlns:a16="http://schemas.microsoft.com/office/drawing/2014/main" id="{658C0FC9-1564-5A67-5771-345150FE241E}"/>
              </a:ext>
            </a:extLst>
          </p:cNvPr>
          <p:cNvSpPr txBox="1"/>
          <p:nvPr/>
        </p:nvSpPr>
        <p:spPr>
          <a:xfrm>
            <a:off x="4485486" y="2900688"/>
            <a:ext cx="2741306" cy="3732866"/>
          </a:xfrm>
          <a:prstGeom prst="rect">
            <a:avLst/>
          </a:prstGeom>
          <a:solidFill>
            <a:schemeClr val="bg1"/>
          </a:solidFill>
          <a:ln w="6350">
            <a:solidFill>
              <a:schemeClr val="bg2">
                <a:lumMod val="90000"/>
              </a:schemeClr>
            </a:solidFill>
          </a:ln>
        </p:spPr>
        <p:txBody>
          <a:bodyPr wrap="square" lIns="72000" tIns="72000" rIns="72000" bIns="72000" anchor="ctr" anchorCtr="0">
            <a:noAutofit/>
          </a:bodyPr>
          <a:lstStyle/>
          <a:p>
            <a:pPr marL="114300" algn="ctr">
              <a:spcAft>
                <a:spcPts val="1200"/>
              </a:spcAft>
            </a:pPr>
            <a:endParaRPr lang="cs-CZ" sz="2000" dirty="0">
              <a:solidFill>
                <a:schemeClr val="bg1"/>
              </a:solidFill>
              <a:latin typeface="Arial" panose="020B0604020202020204" pitchFamily="34" charset="0"/>
              <a:cs typeface="Arial" panose="020B0604020202020204" pitchFamily="34" charset="0"/>
            </a:endParaRPr>
          </a:p>
        </p:txBody>
      </p:sp>
      <p:pic>
        <p:nvPicPr>
          <p:cNvPr id="30" name="Obrázek 29">
            <a:extLst>
              <a:ext uri="{FF2B5EF4-FFF2-40B4-BE49-F238E27FC236}">
                <a16:creationId xmlns:a16="http://schemas.microsoft.com/office/drawing/2014/main" id="{3E824C99-231A-4C62-6DAA-57442B20682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722962" y="5235502"/>
            <a:ext cx="2145549" cy="1348261"/>
          </a:xfrm>
          <a:prstGeom prst="rect">
            <a:avLst/>
          </a:prstGeom>
          <a:effectLst>
            <a:softEdge rad="38100"/>
          </a:effectLst>
        </p:spPr>
      </p:pic>
      <p:pic>
        <p:nvPicPr>
          <p:cNvPr id="31" name="Picture 6" descr="Stock vektor „Ilustrace Stickman děti sedí v kruhu“ (bez autorských  poplatků) 773123311">
            <a:extLst>
              <a:ext uri="{FF2B5EF4-FFF2-40B4-BE49-F238E27FC236}">
                <a16:creationId xmlns:a16="http://schemas.microsoft.com/office/drawing/2014/main" id="{10E112BC-0F1B-4ADE-6D97-149CEDEC5237}"/>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5011566" y="2966478"/>
            <a:ext cx="1689146" cy="149997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2" name="TextovéPole 31">
            <a:extLst>
              <a:ext uri="{FF2B5EF4-FFF2-40B4-BE49-F238E27FC236}">
                <a16:creationId xmlns:a16="http://schemas.microsoft.com/office/drawing/2014/main" id="{1CDE7722-26A4-0DC9-5D47-C22D465757D4}"/>
              </a:ext>
            </a:extLst>
          </p:cNvPr>
          <p:cNvSpPr txBox="1"/>
          <p:nvPr/>
        </p:nvSpPr>
        <p:spPr>
          <a:xfrm>
            <a:off x="4408537" y="4351622"/>
            <a:ext cx="3015232" cy="830997"/>
          </a:xfrm>
          <a:prstGeom prst="rect">
            <a:avLst/>
          </a:prstGeom>
          <a:noFill/>
        </p:spPr>
        <p:txBody>
          <a:bodyPr wrap="square" rtlCol="0">
            <a:spAutoFit/>
          </a:bodyPr>
          <a:lstStyle/>
          <a:p>
            <a:pPr lvl="0" algn="ctr">
              <a:spcAft>
                <a:spcPts val="905"/>
              </a:spcAft>
            </a:pPr>
            <a:r>
              <a:rPr lang="cs-CZ" b="1" dirty="0">
                <a:latin typeface="Arial Black" panose="020B0A04020102020204" pitchFamily="34" charset="0"/>
                <a:cs typeface="Arial" panose="020B0604020202020204" pitchFamily="34" charset="0"/>
              </a:rPr>
              <a:t>SDÍLENÍ</a:t>
            </a:r>
            <a:r>
              <a:rPr lang="cs-CZ" sz="2800" b="1" dirty="0">
                <a:latin typeface="Arial Black" panose="020B0A04020102020204" pitchFamily="34" charset="0"/>
                <a:cs typeface="Arial" panose="020B0604020202020204" pitchFamily="34" charset="0"/>
              </a:rPr>
              <a:t> </a:t>
            </a:r>
            <a:r>
              <a:rPr lang="cs-CZ" b="1" dirty="0">
                <a:latin typeface="Arial Black" panose="020B0A04020102020204" pitchFamily="34" charset="0"/>
                <a:cs typeface="Arial" panose="020B0604020202020204" pitchFamily="34" charset="0"/>
              </a:rPr>
              <a:t>POZORNOSTI</a:t>
            </a:r>
            <a:endParaRPr lang="cs-CZ" sz="2800" b="1" dirty="0">
              <a:latin typeface="Arial Black" panose="020B0A04020102020204" pitchFamily="34" charset="0"/>
              <a:cs typeface="Arial" panose="020B0604020202020204" pitchFamily="34" charset="0"/>
            </a:endParaRPr>
          </a:p>
        </p:txBody>
      </p:sp>
      <p:grpSp>
        <p:nvGrpSpPr>
          <p:cNvPr id="35" name="Group 11">
            <a:extLst>
              <a:ext uri="{FF2B5EF4-FFF2-40B4-BE49-F238E27FC236}">
                <a16:creationId xmlns:a16="http://schemas.microsoft.com/office/drawing/2014/main" id="{B4023FBF-C7D6-E2E7-9A7C-66CE41370C67}"/>
              </a:ext>
            </a:extLst>
          </p:cNvPr>
          <p:cNvGrpSpPr/>
          <p:nvPr/>
        </p:nvGrpSpPr>
        <p:grpSpPr>
          <a:xfrm>
            <a:off x="247525" y="2006991"/>
            <a:ext cx="2361689" cy="173956"/>
            <a:chOff x="814163" y="3585245"/>
            <a:chExt cx="2361689" cy="173956"/>
          </a:xfrm>
        </p:grpSpPr>
        <p:sp>
          <p:nvSpPr>
            <p:cNvPr id="36" name="Rectangle 22">
              <a:extLst>
                <a:ext uri="{FF2B5EF4-FFF2-40B4-BE49-F238E27FC236}">
                  <a16:creationId xmlns:a16="http://schemas.microsoft.com/office/drawing/2014/main" id="{436AB8EF-3391-6B96-2CE6-459FD4522759}"/>
                </a:ext>
              </a:extLst>
            </p:cNvPr>
            <p:cNvSpPr/>
            <p:nvPr/>
          </p:nvSpPr>
          <p:spPr>
            <a:xfrm>
              <a:off x="814163"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Rectangle 6">
              <a:extLst>
                <a:ext uri="{FF2B5EF4-FFF2-40B4-BE49-F238E27FC236}">
                  <a16:creationId xmlns:a16="http://schemas.microsoft.com/office/drawing/2014/main" id="{2734689C-D202-86D0-BB9B-2E0CD7048ED8}"/>
                </a:ext>
              </a:extLst>
            </p:cNvPr>
            <p:cNvSpPr/>
            <p:nvPr/>
          </p:nvSpPr>
          <p:spPr>
            <a:xfrm>
              <a:off x="814163"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8" name="Group 11">
            <a:extLst>
              <a:ext uri="{FF2B5EF4-FFF2-40B4-BE49-F238E27FC236}">
                <a16:creationId xmlns:a16="http://schemas.microsoft.com/office/drawing/2014/main" id="{F5755D89-DDED-F3F8-818F-DDA21E85AD88}"/>
              </a:ext>
            </a:extLst>
          </p:cNvPr>
          <p:cNvGrpSpPr/>
          <p:nvPr/>
        </p:nvGrpSpPr>
        <p:grpSpPr>
          <a:xfrm>
            <a:off x="9142782" y="1952168"/>
            <a:ext cx="2361689" cy="173956"/>
            <a:chOff x="814163" y="3585245"/>
            <a:chExt cx="2361689" cy="173956"/>
          </a:xfrm>
        </p:grpSpPr>
        <p:sp>
          <p:nvSpPr>
            <p:cNvPr id="39" name="Rectangle 22">
              <a:extLst>
                <a:ext uri="{FF2B5EF4-FFF2-40B4-BE49-F238E27FC236}">
                  <a16:creationId xmlns:a16="http://schemas.microsoft.com/office/drawing/2014/main" id="{C7486468-8E97-BC50-586A-2AFD7472034F}"/>
                </a:ext>
              </a:extLst>
            </p:cNvPr>
            <p:cNvSpPr/>
            <p:nvPr/>
          </p:nvSpPr>
          <p:spPr>
            <a:xfrm>
              <a:off x="814163"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Rectangle 6">
              <a:extLst>
                <a:ext uri="{FF2B5EF4-FFF2-40B4-BE49-F238E27FC236}">
                  <a16:creationId xmlns:a16="http://schemas.microsoft.com/office/drawing/2014/main" id="{202B4242-7ED4-845C-6D9A-A8CA7121E750}"/>
                </a:ext>
              </a:extLst>
            </p:cNvPr>
            <p:cNvSpPr/>
            <p:nvPr/>
          </p:nvSpPr>
          <p:spPr>
            <a:xfrm>
              <a:off x="814163"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5" name="Arrow: Right 6">
            <a:extLst>
              <a:ext uri="{FF2B5EF4-FFF2-40B4-BE49-F238E27FC236}">
                <a16:creationId xmlns:a16="http://schemas.microsoft.com/office/drawing/2014/main" id="{2E4AF6AC-95BB-8238-0666-3C838206F131}"/>
              </a:ext>
            </a:extLst>
          </p:cNvPr>
          <p:cNvSpPr/>
          <p:nvPr/>
        </p:nvSpPr>
        <p:spPr>
          <a:xfrm rot="5400000">
            <a:off x="5688864" y="2279922"/>
            <a:ext cx="334547" cy="7531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6" name="Group 11">
            <a:extLst>
              <a:ext uri="{FF2B5EF4-FFF2-40B4-BE49-F238E27FC236}">
                <a16:creationId xmlns:a16="http://schemas.microsoft.com/office/drawing/2014/main" id="{09DA1136-A3DD-8A0F-0A39-85793E710DA1}"/>
              </a:ext>
            </a:extLst>
          </p:cNvPr>
          <p:cNvGrpSpPr/>
          <p:nvPr/>
        </p:nvGrpSpPr>
        <p:grpSpPr>
          <a:xfrm>
            <a:off x="4735309" y="5110220"/>
            <a:ext cx="2361689" cy="173956"/>
            <a:chOff x="814163" y="3585245"/>
            <a:chExt cx="2361689" cy="173956"/>
          </a:xfrm>
        </p:grpSpPr>
        <p:sp>
          <p:nvSpPr>
            <p:cNvPr id="47" name="Rectangle 22">
              <a:extLst>
                <a:ext uri="{FF2B5EF4-FFF2-40B4-BE49-F238E27FC236}">
                  <a16:creationId xmlns:a16="http://schemas.microsoft.com/office/drawing/2014/main" id="{55A6E600-E512-F0C8-0005-8F3E3ECCDFE3}"/>
                </a:ext>
              </a:extLst>
            </p:cNvPr>
            <p:cNvSpPr/>
            <p:nvPr/>
          </p:nvSpPr>
          <p:spPr>
            <a:xfrm>
              <a:off x="814163"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Rectangle 6">
              <a:extLst>
                <a:ext uri="{FF2B5EF4-FFF2-40B4-BE49-F238E27FC236}">
                  <a16:creationId xmlns:a16="http://schemas.microsoft.com/office/drawing/2014/main" id="{366DA190-43D9-91AE-1C55-C9AA413B155C}"/>
                </a:ext>
              </a:extLst>
            </p:cNvPr>
            <p:cNvSpPr/>
            <p:nvPr/>
          </p:nvSpPr>
          <p:spPr>
            <a:xfrm>
              <a:off x="814163"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9" name="TextovéPole 48">
            <a:extLst>
              <a:ext uri="{FF2B5EF4-FFF2-40B4-BE49-F238E27FC236}">
                <a16:creationId xmlns:a16="http://schemas.microsoft.com/office/drawing/2014/main" id="{100FCB4E-8B40-ECA6-406F-7EFD6BD2CED6}"/>
              </a:ext>
            </a:extLst>
          </p:cNvPr>
          <p:cNvSpPr txBox="1"/>
          <p:nvPr/>
        </p:nvSpPr>
        <p:spPr>
          <a:xfrm>
            <a:off x="3244807" y="1666507"/>
            <a:ext cx="1766759" cy="523220"/>
          </a:xfrm>
          <a:prstGeom prst="rect">
            <a:avLst/>
          </a:prstGeom>
          <a:noFill/>
        </p:spPr>
        <p:txBody>
          <a:bodyPr wrap="square">
            <a:spAutoFit/>
          </a:bodyPr>
          <a:lstStyle/>
          <a:p>
            <a:pPr marL="285750" indent="-285750">
              <a:buFont typeface="Arial" panose="020B0604020202020204" pitchFamily="34" charset="0"/>
              <a:buChar char="•"/>
            </a:pPr>
            <a:r>
              <a:rPr lang="cs-CZ" sz="1400" dirty="0">
                <a:solidFill>
                  <a:schemeClr val="tx1">
                    <a:lumMod val="85000"/>
                    <a:lumOff val="15000"/>
                  </a:schemeClr>
                </a:solidFill>
                <a:latin typeface="Arial" panose="020B0604020202020204" pitchFamily="34" charset="0"/>
                <a:cs typeface="Arial" panose="020B0604020202020204" pitchFamily="34" charset="0"/>
              </a:rPr>
              <a:t>Navázání </a:t>
            </a:r>
            <a:br>
              <a:rPr lang="en-US" sz="1400" dirty="0">
                <a:solidFill>
                  <a:schemeClr val="tx1">
                    <a:lumMod val="85000"/>
                    <a:lumOff val="15000"/>
                  </a:schemeClr>
                </a:solidFill>
                <a:latin typeface="Arial" panose="020B0604020202020204" pitchFamily="34" charset="0"/>
                <a:cs typeface="Arial" panose="020B0604020202020204" pitchFamily="34" charset="0"/>
              </a:rPr>
            </a:br>
            <a:r>
              <a:rPr lang="cs-CZ" sz="1400" dirty="0">
                <a:solidFill>
                  <a:schemeClr val="tx1">
                    <a:lumMod val="85000"/>
                    <a:lumOff val="15000"/>
                  </a:schemeClr>
                </a:solidFill>
                <a:latin typeface="Arial" panose="020B0604020202020204" pitchFamily="34" charset="0"/>
                <a:cs typeface="Arial" panose="020B0604020202020204" pitchFamily="34" charset="0"/>
              </a:rPr>
              <a:t>očního kontaktu </a:t>
            </a:r>
            <a:endParaRPr lang="cs-CZ" sz="1400" dirty="0"/>
          </a:p>
        </p:txBody>
      </p:sp>
      <p:sp>
        <p:nvSpPr>
          <p:cNvPr id="50" name="TextovéPole 49">
            <a:extLst>
              <a:ext uri="{FF2B5EF4-FFF2-40B4-BE49-F238E27FC236}">
                <a16:creationId xmlns:a16="http://schemas.microsoft.com/office/drawing/2014/main" id="{3D11F6EE-FD6E-4795-A335-115F1F85BF62}"/>
              </a:ext>
            </a:extLst>
          </p:cNvPr>
          <p:cNvSpPr txBox="1"/>
          <p:nvPr/>
        </p:nvSpPr>
        <p:spPr>
          <a:xfrm>
            <a:off x="4974747" y="1639368"/>
            <a:ext cx="2102427" cy="523220"/>
          </a:xfrm>
          <a:prstGeom prst="rect">
            <a:avLst/>
          </a:prstGeom>
          <a:noFill/>
        </p:spPr>
        <p:txBody>
          <a:bodyPr wrap="square">
            <a:spAutoFit/>
          </a:bodyPr>
          <a:lstStyle/>
          <a:p>
            <a:pPr marL="285750" indent="-285750">
              <a:spcBef>
                <a:spcPts val="800"/>
              </a:spcBef>
              <a:buFont typeface="Arial" panose="020B0604020202020204" pitchFamily="34" charset="0"/>
              <a:buChar char="•"/>
            </a:pPr>
            <a:r>
              <a:rPr lang="cs-CZ" sz="1400" dirty="0">
                <a:solidFill>
                  <a:schemeClr val="tx1">
                    <a:lumMod val="85000"/>
                    <a:lumOff val="15000"/>
                  </a:schemeClr>
                </a:solidFill>
                <a:latin typeface="Arial" panose="020B0604020202020204" pitchFamily="34" charset="0"/>
                <a:cs typeface="Arial" panose="020B0604020202020204" pitchFamily="34" charset="0"/>
              </a:rPr>
              <a:t>Schopnost sledovat směr pohledu</a:t>
            </a:r>
          </a:p>
        </p:txBody>
      </p:sp>
      <p:sp>
        <p:nvSpPr>
          <p:cNvPr id="51" name="TextovéPole 50">
            <a:extLst>
              <a:ext uri="{FF2B5EF4-FFF2-40B4-BE49-F238E27FC236}">
                <a16:creationId xmlns:a16="http://schemas.microsoft.com/office/drawing/2014/main" id="{3771EE69-FC1C-20ED-DD54-98BD9CFCC280}"/>
              </a:ext>
            </a:extLst>
          </p:cNvPr>
          <p:cNvSpPr txBox="1"/>
          <p:nvPr/>
        </p:nvSpPr>
        <p:spPr>
          <a:xfrm>
            <a:off x="7077174" y="1631972"/>
            <a:ext cx="1354355" cy="738664"/>
          </a:xfrm>
          <a:prstGeom prst="rect">
            <a:avLst/>
          </a:prstGeom>
          <a:noFill/>
        </p:spPr>
        <p:txBody>
          <a:bodyPr wrap="square">
            <a:spAutoFit/>
          </a:bodyPr>
          <a:lstStyle/>
          <a:p>
            <a:pPr marL="285750" indent="-285750">
              <a:spcBef>
                <a:spcPts val="800"/>
              </a:spcBef>
              <a:buFont typeface="Arial" panose="020B0604020202020204" pitchFamily="34" charset="0"/>
              <a:buChar char="•"/>
            </a:pPr>
            <a:r>
              <a:rPr lang="cs-CZ" sz="1400" dirty="0">
                <a:solidFill>
                  <a:schemeClr val="tx1">
                    <a:lumMod val="85000"/>
                    <a:lumOff val="15000"/>
                  </a:schemeClr>
                </a:solidFill>
                <a:latin typeface="Arial" panose="020B0604020202020204" pitchFamily="34" charset="0"/>
                <a:cs typeface="Arial" panose="020B0604020202020204" pitchFamily="34" charset="0"/>
              </a:rPr>
              <a:t>Udržení sluchové pozornosti </a:t>
            </a:r>
          </a:p>
        </p:txBody>
      </p:sp>
    </p:spTree>
    <p:extLst>
      <p:ext uri="{BB962C8B-B14F-4D97-AF65-F5344CB8AC3E}">
        <p14:creationId xmlns:p14="http://schemas.microsoft.com/office/powerpoint/2010/main" val="1236469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50"/>
                                        <p:tgtEl>
                                          <p:spTgt spid="26"/>
                                        </p:tgtEl>
                                      </p:cBhvr>
                                    </p:animEffect>
                                  </p:childTnLst>
                                </p:cTn>
                              </p:par>
                            </p:childTnLst>
                          </p:cTn>
                        </p:par>
                        <p:par>
                          <p:cTn id="87" fill="hold">
                            <p:stCondLst>
                              <p:cond delay="2250"/>
                            </p:stCondLst>
                            <p:childTnLst>
                              <p:par>
                                <p:cTn id="88" presetID="10" presetClass="entr" presetSubtype="0"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2" grpId="0"/>
      <p:bldP spid="24" grpId="0"/>
      <p:bldP spid="14" grpId="0"/>
      <p:bldP spid="18" grpId="0"/>
      <p:bldP spid="21" grpId="0"/>
      <p:bldP spid="25" grpId="0"/>
      <p:bldP spid="26" grpId="0"/>
      <p:bldP spid="29" grpId="0" animBg="1"/>
      <p:bldP spid="32" grpId="0"/>
      <p:bldP spid="45" grpId="0" animBg="1"/>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4C57C792-330E-C4E0-7D88-C2297BE7A180}"/>
              </a:ext>
            </a:extLst>
          </p:cNvPr>
          <p:cNvSpPr/>
          <p:nvPr/>
        </p:nvSpPr>
        <p:spPr>
          <a:xfrm>
            <a:off x="6991350" y="1494268"/>
            <a:ext cx="4980600" cy="3217336"/>
          </a:xfrm>
          <a:prstGeom prst="rect">
            <a:avLst/>
          </a:prstGeom>
          <a:solidFill>
            <a:srgbClr val="FF2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Rectangle 46">
            <a:extLst>
              <a:ext uri="{FF2B5EF4-FFF2-40B4-BE49-F238E27FC236}">
                <a16:creationId xmlns:a16="http://schemas.microsoft.com/office/drawing/2014/main" id="{0E24D4F5-81C4-618D-0DD7-BA7810A6438C}"/>
              </a:ext>
            </a:extLst>
          </p:cNvPr>
          <p:cNvSpPr/>
          <p:nvPr/>
        </p:nvSpPr>
        <p:spPr>
          <a:xfrm>
            <a:off x="263237" y="4987900"/>
            <a:ext cx="11928763" cy="1621808"/>
          </a:xfrm>
          <a:prstGeom prst="rect">
            <a:avLst/>
          </a:prstGeom>
          <a:solidFill>
            <a:srgbClr val="C0EBF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dirty="0">
              <a:solidFill>
                <a:schemeClr val="tx1"/>
              </a:solidFill>
            </a:endParaRPr>
          </a:p>
        </p:txBody>
      </p:sp>
      <p:graphicFrame>
        <p:nvGraphicFramePr>
          <p:cNvPr id="5" name="Object 4" hidden="1">
            <a:extLst>
              <a:ext uri="{FF2B5EF4-FFF2-40B4-BE49-F238E27FC236}">
                <a16:creationId xmlns:a16="http://schemas.microsoft.com/office/drawing/2014/main" id="{7279FB3B-D19E-BA8B-9D9C-EF65CD8DC77B}"/>
              </a:ext>
            </a:extLst>
          </p:cNvPr>
          <p:cNvGraphicFramePr>
            <a:graphicFrameLocks noChangeAspect="1"/>
          </p:cNvGraphicFramePr>
          <p:nvPr>
            <p:custDataLst>
              <p:tags r:id="rId2"/>
            </p:custDataLst>
            <p:extLst>
              <p:ext uri="{D42A27DB-BD31-4B8C-83A1-F6EECF244321}">
                <p14:modId xmlns:p14="http://schemas.microsoft.com/office/powerpoint/2010/main" val="1529814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9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90C7DEC2-D822-78C3-BB9D-F44C010CAF93}"/>
              </a:ext>
            </a:extLst>
          </p:cNvPr>
          <p:cNvSpPr/>
          <p:nvPr/>
        </p:nvSpPr>
        <p:spPr>
          <a:xfrm>
            <a:off x="637309" y="2738503"/>
            <a:ext cx="2355272" cy="537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122" name="Picture 2" descr="Autismus aneb selhání nejen teorie mysli - ppt stáhnout">
            <a:extLst>
              <a:ext uri="{FF2B5EF4-FFF2-40B4-BE49-F238E27FC236}">
                <a16:creationId xmlns:a16="http://schemas.microsoft.com/office/drawing/2014/main" id="{CCAC3697-1D85-4AA7-B9AD-6E87AC4A1DE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280425" y="2476765"/>
            <a:ext cx="1329160" cy="8762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orie mysli: výchozí bod empatie - cs.baiug.org">
            <a:extLst>
              <a:ext uri="{FF2B5EF4-FFF2-40B4-BE49-F238E27FC236}">
                <a16:creationId xmlns:a16="http://schemas.microsoft.com/office/drawing/2014/main" id="{FB610569-9CA8-414C-A6D9-E7E911CC472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9562" y="1452512"/>
            <a:ext cx="2201649" cy="12329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9AC66AFB-DCD8-4EE4-98F9-28E6B1B0B474}"/>
              </a:ext>
            </a:extLst>
          </p:cNvPr>
          <p:cNvSpPr txBox="1"/>
          <p:nvPr/>
        </p:nvSpPr>
        <p:spPr>
          <a:xfrm>
            <a:off x="3553305" y="1588572"/>
            <a:ext cx="2867887" cy="738664"/>
          </a:xfrm>
          <a:prstGeom prst="rect">
            <a:avLst/>
          </a:prstGeom>
          <a:noFill/>
        </p:spPr>
        <p:txBody>
          <a:bodyPr wrap="square" lIns="0" tIns="0" rIns="0" bIns="0">
            <a:spAutoFit/>
          </a:bodyPr>
          <a:lstStyle/>
          <a:p>
            <a:pPr lvl="0" algn="ctr">
              <a:spcBef>
                <a:spcPts val="1200"/>
              </a:spcBef>
            </a:pPr>
            <a:r>
              <a:rPr lang="cs-CZ" sz="1600" dirty="0">
                <a:solidFill>
                  <a:schemeClr val="tx1">
                    <a:lumMod val="85000"/>
                    <a:lumOff val="15000"/>
                  </a:schemeClr>
                </a:solidFill>
                <a:effectLst/>
                <a:latin typeface="Arial" panose="020B0604020202020204" pitchFamily="34" charset="0"/>
                <a:cs typeface="Arial" panose="020B0604020202020204" pitchFamily="34" charset="0"/>
              </a:rPr>
              <a:t> Sociální signály lidé s PAS vnímají jako jeden celek a jemné detaily v nich nerozlišují. </a:t>
            </a:r>
            <a:endParaRPr lang="cs-CZ"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Nadpis 1">
            <a:extLst>
              <a:ext uri="{FF2B5EF4-FFF2-40B4-BE49-F238E27FC236}">
                <a16:creationId xmlns:a16="http://schemas.microsoft.com/office/drawing/2014/main" id="{E780F3CD-4B56-E98A-816F-37CE050B7121}"/>
              </a:ext>
            </a:extLst>
          </p:cNvPr>
          <p:cNvSpPr txBox="1">
            <a:spLocks/>
          </p:cNvSpPr>
          <p:nvPr/>
        </p:nvSpPr>
        <p:spPr>
          <a:xfrm>
            <a:off x="0" y="681037"/>
            <a:ext cx="11373701"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pl-PL" dirty="0"/>
              <a:t>SOCIÁLNÍ CHOVÁNÍ na spektru a jeho specifika…</a:t>
            </a:r>
          </a:p>
        </p:txBody>
      </p:sp>
      <p:sp>
        <p:nvSpPr>
          <p:cNvPr id="12" name="TextovéPole 11">
            <a:extLst>
              <a:ext uri="{FF2B5EF4-FFF2-40B4-BE49-F238E27FC236}">
                <a16:creationId xmlns:a16="http://schemas.microsoft.com/office/drawing/2014/main" id="{74EFF80D-AFC3-344F-B62E-64868096FE8B}"/>
              </a:ext>
            </a:extLst>
          </p:cNvPr>
          <p:cNvSpPr txBox="1"/>
          <p:nvPr/>
        </p:nvSpPr>
        <p:spPr>
          <a:xfrm>
            <a:off x="1084012" y="2849862"/>
            <a:ext cx="1651049" cy="338554"/>
          </a:xfrm>
          <a:prstGeom prst="rect">
            <a:avLst/>
          </a:prstGeom>
          <a:noFill/>
        </p:spPr>
        <p:txBody>
          <a:bodyPr wrap="square">
            <a:spAutoFit/>
          </a:bodyPr>
          <a:lstStyle/>
          <a:p>
            <a:r>
              <a:rPr lang="cs-CZ" sz="1600" b="1" i="1" dirty="0">
                <a:solidFill>
                  <a:schemeClr val="tx1">
                    <a:lumMod val="85000"/>
                    <a:lumOff val="15000"/>
                  </a:schemeClr>
                </a:solidFill>
                <a:effectLst/>
                <a:latin typeface="Arial" panose="020B0604020202020204" pitchFamily="34" charset="0"/>
                <a:ea typeface="STZhongsong" panose="02010600040101010101" pitchFamily="2" charset="-122"/>
                <a:cs typeface="Arial" panose="020B0604020202020204" pitchFamily="34" charset="0"/>
              </a:rPr>
              <a:t>Teorie mysli </a:t>
            </a:r>
            <a:endParaRPr lang="cs-CZ" sz="1600" i="1" dirty="0"/>
          </a:p>
        </p:txBody>
      </p:sp>
      <p:sp>
        <p:nvSpPr>
          <p:cNvPr id="18" name="Rectangle 13">
            <a:extLst>
              <a:ext uri="{FF2B5EF4-FFF2-40B4-BE49-F238E27FC236}">
                <a16:creationId xmlns:a16="http://schemas.microsoft.com/office/drawing/2014/main" id="{D37259BA-238B-20FE-CCC1-79B20E45DA26}"/>
              </a:ext>
            </a:extLst>
          </p:cNvPr>
          <p:cNvSpPr/>
          <p:nvPr/>
        </p:nvSpPr>
        <p:spPr>
          <a:xfrm>
            <a:off x="637308" y="3403526"/>
            <a:ext cx="2355273" cy="537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Rectangle 13">
            <a:extLst>
              <a:ext uri="{FF2B5EF4-FFF2-40B4-BE49-F238E27FC236}">
                <a16:creationId xmlns:a16="http://schemas.microsoft.com/office/drawing/2014/main" id="{C7B381C5-97CE-E1D4-2940-413696A00029}"/>
              </a:ext>
            </a:extLst>
          </p:cNvPr>
          <p:cNvSpPr/>
          <p:nvPr/>
        </p:nvSpPr>
        <p:spPr>
          <a:xfrm>
            <a:off x="637308" y="4068549"/>
            <a:ext cx="2355272" cy="537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F4971045-C3EE-B45C-8A8F-C30640FFA149}"/>
              </a:ext>
            </a:extLst>
          </p:cNvPr>
          <p:cNvSpPr txBox="1"/>
          <p:nvPr/>
        </p:nvSpPr>
        <p:spPr>
          <a:xfrm>
            <a:off x="1320725" y="4173906"/>
            <a:ext cx="1010500" cy="338554"/>
          </a:xfrm>
          <a:prstGeom prst="rect">
            <a:avLst/>
          </a:prstGeom>
          <a:noFill/>
        </p:spPr>
        <p:txBody>
          <a:bodyPr wrap="square">
            <a:spAutoFit/>
          </a:bodyPr>
          <a:lstStyle/>
          <a:p>
            <a:r>
              <a:rPr lang="cs-CZ" sz="1600" b="1" i="1" dirty="0">
                <a:solidFill>
                  <a:schemeClr val="tx1">
                    <a:lumMod val="85000"/>
                    <a:lumOff val="15000"/>
                  </a:schemeClr>
                </a:solidFill>
                <a:latin typeface="Arial" panose="020B0604020202020204" pitchFamily="34" charset="0"/>
                <a:cs typeface="Arial" panose="020B0604020202020204" pitchFamily="34" charset="0"/>
              </a:rPr>
              <a:t>Emoce</a:t>
            </a:r>
            <a:endParaRPr lang="cs-CZ" dirty="0"/>
          </a:p>
        </p:txBody>
      </p:sp>
      <p:sp>
        <p:nvSpPr>
          <p:cNvPr id="16" name="TextovéPole 15">
            <a:extLst>
              <a:ext uri="{FF2B5EF4-FFF2-40B4-BE49-F238E27FC236}">
                <a16:creationId xmlns:a16="http://schemas.microsoft.com/office/drawing/2014/main" id="{42190B3D-CC3D-4AB5-BD48-6D13703ED0C7}"/>
              </a:ext>
            </a:extLst>
          </p:cNvPr>
          <p:cNvSpPr txBox="1"/>
          <p:nvPr/>
        </p:nvSpPr>
        <p:spPr>
          <a:xfrm>
            <a:off x="1046901" y="3501535"/>
            <a:ext cx="1814941" cy="338554"/>
          </a:xfrm>
          <a:prstGeom prst="rect">
            <a:avLst/>
          </a:prstGeom>
          <a:noFill/>
        </p:spPr>
        <p:txBody>
          <a:bodyPr wrap="square">
            <a:spAutoFit/>
          </a:bodyPr>
          <a:lstStyle/>
          <a:p>
            <a:r>
              <a:rPr lang="cs-CZ" sz="1600" b="1" i="1" dirty="0">
                <a:solidFill>
                  <a:schemeClr val="tx1">
                    <a:lumMod val="85000"/>
                    <a:lumOff val="15000"/>
                  </a:schemeClr>
                </a:solidFill>
                <a:effectLst/>
                <a:latin typeface="Arial" panose="020B0604020202020204" pitchFamily="34" charset="0"/>
                <a:cs typeface="Arial" panose="020B0604020202020204" pitchFamily="34" charset="0"/>
              </a:rPr>
              <a:t>Sociální dění </a:t>
            </a:r>
            <a:endParaRPr lang="cs-CZ" sz="1600" dirty="0"/>
          </a:p>
        </p:txBody>
      </p:sp>
      <p:sp>
        <p:nvSpPr>
          <p:cNvPr id="21" name="Hexagon 36">
            <a:extLst>
              <a:ext uri="{FF2B5EF4-FFF2-40B4-BE49-F238E27FC236}">
                <a16:creationId xmlns:a16="http://schemas.microsoft.com/office/drawing/2014/main" id="{54574A03-9FD7-D9EC-D77A-981F3C397DBE}"/>
              </a:ext>
            </a:extLst>
          </p:cNvPr>
          <p:cNvSpPr/>
          <p:nvPr/>
        </p:nvSpPr>
        <p:spPr>
          <a:xfrm>
            <a:off x="4259601" y="5560883"/>
            <a:ext cx="1349984" cy="1201059"/>
          </a:xfrm>
          <a:prstGeom prst="hexagon">
            <a:avLst/>
          </a:prstGeom>
          <a:solidFill>
            <a:srgbClr val="C0EBF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Sociální</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izolace</a:t>
            </a:r>
          </a:p>
        </p:txBody>
      </p:sp>
      <p:sp>
        <p:nvSpPr>
          <p:cNvPr id="22" name="Hexagon 37">
            <a:extLst>
              <a:ext uri="{FF2B5EF4-FFF2-40B4-BE49-F238E27FC236}">
                <a16:creationId xmlns:a16="http://schemas.microsoft.com/office/drawing/2014/main" id="{874BDC73-CA66-B024-5363-E50B6025EF89}"/>
              </a:ext>
            </a:extLst>
          </p:cNvPr>
          <p:cNvSpPr/>
          <p:nvPr/>
        </p:nvSpPr>
        <p:spPr>
          <a:xfrm>
            <a:off x="6550878" y="5533074"/>
            <a:ext cx="1349984" cy="1201059"/>
          </a:xfrm>
          <a:prstGeom prst="hexagon">
            <a:avLst/>
          </a:prstGeom>
          <a:solidFill>
            <a:srgbClr val="C0EBF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Externalizace</a:t>
            </a:r>
          </a:p>
        </p:txBody>
      </p:sp>
      <p:sp>
        <p:nvSpPr>
          <p:cNvPr id="23" name="Hexagon 38">
            <a:extLst>
              <a:ext uri="{FF2B5EF4-FFF2-40B4-BE49-F238E27FC236}">
                <a16:creationId xmlns:a16="http://schemas.microsoft.com/office/drawing/2014/main" id="{1471E4D6-49CA-81FA-1FDA-DCC18FAF490E}"/>
              </a:ext>
            </a:extLst>
          </p:cNvPr>
          <p:cNvSpPr/>
          <p:nvPr/>
        </p:nvSpPr>
        <p:spPr>
          <a:xfrm>
            <a:off x="5414822" y="4852403"/>
            <a:ext cx="1349984" cy="1201059"/>
          </a:xfrm>
          <a:prstGeom prst="hexagon">
            <a:avLst/>
          </a:prstGeom>
          <a:solidFill>
            <a:srgbClr val="96DE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Přesun do</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fantazijního</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nebo </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virtuálního</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světa</a:t>
            </a:r>
          </a:p>
        </p:txBody>
      </p:sp>
      <p:sp>
        <p:nvSpPr>
          <p:cNvPr id="24" name="Hexagon 39">
            <a:extLst>
              <a:ext uri="{FF2B5EF4-FFF2-40B4-BE49-F238E27FC236}">
                <a16:creationId xmlns:a16="http://schemas.microsoft.com/office/drawing/2014/main" id="{D04BDBE7-16C4-DD06-C75F-23FE4A2072A8}"/>
              </a:ext>
            </a:extLst>
          </p:cNvPr>
          <p:cNvSpPr/>
          <p:nvPr/>
        </p:nvSpPr>
        <p:spPr>
          <a:xfrm>
            <a:off x="8842188" y="5522090"/>
            <a:ext cx="1349984" cy="1201059"/>
          </a:xfrm>
          <a:prstGeom prst="hexagon">
            <a:avLst/>
          </a:prstGeom>
          <a:solidFill>
            <a:srgbClr val="C0EBF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Rozvoj</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intelektuálně</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analytických</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zájmů</a:t>
            </a:r>
          </a:p>
        </p:txBody>
      </p:sp>
      <p:sp>
        <p:nvSpPr>
          <p:cNvPr id="25" name="Hexagon 40">
            <a:extLst>
              <a:ext uri="{FF2B5EF4-FFF2-40B4-BE49-F238E27FC236}">
                <a16:creationId xmlns:a16="http://schemas.microsoft.com/office/drawing/2014/main" id="{D562CB40-C56B-AEB2-3313-BE1E12AB5177}"/>
              </a:ext>
            </a:extLst>
          </p:cNvPr>
          <p:cNvSpPr/>
          <p:nvPr/>
        </p:nvSpPr>
        <p:spPr>
          <a:xfrm>
            <a:off x="7679098" y="4857007"/>
            <a:ext cx="1349984" cy="1201059"/>
          </a:xfrm>
          <a:prstGeom prst="hexagon">
            <a:avLst/>
          </a:prstGeom>
          <a:solidFill>
            <a:srgbClr val="96DE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Využití</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pomocí druhých</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nebo učení se</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sociálním</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dovednostem</a:t>
            </a:r>
          </a:p>
        </p:txBody>
      </p:sp>
      <p:sp>
        <p:nvSpPr>
          <p:cNvPr id="26" name="Hexagon 41">
            <a:extLst>
              <a:ext uri="{FF2B5EF4-FFF2-40B4-BE49-F238E27FC236}">
                <a16:creationId xmlns:a16="http://schemas.microsoft.com/office/drawing/2014/main" id="{3C5F1F2D-F9CC-EC75-BD3B-42DCE18D172E}"/>
              </a:ext>
            </a:extLst>
          </p:cNvPr>
          <p:cNvSpPr/>
          <p:nvPr/>
        </p:nvSpPr>
        <p:spPr>
          <a:xfrm>
            <a:off x="10005278" y="4884237"/>
            <a:ext cx="1349984" cy="1201059"/>
          </a:xfrm>
          <a:prstGeom prst="hexagon">
            <a:avLst/>
          </a:prstGeom>
          <a:solidFill>
            <a:srgbClr val="96DE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cs-CZ" sz="1200" b="1" dirty="0">
                <a:solidFill>
                  <a:srgbClr val="171717"/>
                </a:solidFill>
                <a:latin typeface="Arial" panose="020B0604020202020204" pitchFamily="34" charset="0"/>
                <a:cs typeface="Arial" panose="020B0604020202020204" pitchFamily="34" charset="0"/>
              </a:rPr>
              <a:t>tzv.</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Sociální</a:t>
            </a:r>
            <a:br>
              <a:rPr lang="cs-CZ" sz="1200" b="1" dirty="0">
                <a:solidFill>
                  <a:srgbClr val="171717"/>
                </a:solidFill>
                <a:latin typeface="Arial" panose="020B0604020202020204" pitchFamily="34" charset="0"/>
                <a:cs typeface="Arial" panose="020B0604020202020204" pitchFamily="34" charset="0"/>
              </a:rPr>
            </a:br>
            <a:r>
              <a:rPr lang="cs-CZ" sz="1200" b="1" dirty="0">
                <a:solidFill>
                  <a:srgbClr val="171717"/>
                </a:solidFill>
                <a:latin typeface="Arial" panose="020B0604020202020204" pitchFamily="34" charset="0"/>
                <a:cs typeface="Arial" panose="020B0604020202020204" pitchFamily="34" charset="0"/>
              </a:rPr>
              <a:t>maskování </a:t>
            </a:r>
          </a:p>
        </p:txBody>
      </p:sp>
      <p:sp>
        <p:nvSpPr>
          <p:cNvPr id="29" name="TextovéPole 28">
            <a:extLst>
              <a:ext uri="{FF2B5EF4-FFF2-40B4-BE49-F238E27FC236}">
                <a16:creationId xmlns:a16="http://schemas.microsoft.com/office/drawing/2014/main" id="{A8E8317C-3736-EEEE-EE55-04D8BCED22F2}"/>
              </a:ext>
            </a:extLst>
          </p:cNvPr>
          <p:cNvSpPr txBox="1"/>
          <p:nvPr/>
        </p:nvSpPr>
        <p:spPr>
          <a:xfrm>
            <a:off x="460267" y="5614138"/>
            <a:ext cx="3311236" cy="461665"/>
          </a:xfrm>
          <a:prstGeom prst="rect">
            <a:avLst/>
          </a:prstGeom>
          <a:noFill/>
        </p:spPr>
        <p:txBody>
          <a:bodyPr wrap="square">
            <a:spAutoFit/>
          </a:bodyPr>
          <a:lstStyle/>
          <a:p>
            <a:pPr algn="ctr"/>
            <a:r>
              <a:rPr lang="cs-CZ" sz="2400" b="1" dirty="0">
                <a:solidFill>
                  <a:schemeClr val="tx1"/>
                </a:solidFill>
              </a:rPr>
              <a:t>Adaptační strategie </a:t>
            </a:r>
          </a:p>
        </p:txBody>
      </p:sp>
      <p:sp>
        <p:nvSpPr>
          <p:cNvPr id="30" name="Arrow: Right 6">
            <a:extLst>
              <a:ext uri="{FF2B5EF4-FFF2-40B4-BE49-F238E27FC236}">
                <a16:creationId xmlns:a16="http://schemas.microsoft.com/office/drawing/2014/main" id="{FCF9BE8D-A6D8-44E7-028D-2A96467865A3}"/>
              </a:ext>
            </a:extLst>
          </p:cNvPr>
          <p:cNvSpPr/>
          <p:nvPr/>
        </p:nvSpPr>
        <p:spPr>
          <a:xfrm>
            <a:off x="3599082" y="5484766"/>
            <a:ext cx="334547" cy="7531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Graphic 7" descr="Back with solid fill">
            <a:extLst>
              <a:ext uri="{FF2B5EF4-FFF2-40B4-BE49-F238E27FC236}">
                <a16:creationId xmlns:a16="http://schemas.microsoft.com/office/drawing/2014/main" id="{789AFDF9-45EA-4EE0-68CF-DB149F784A1C}"/>
              </a:ext>
            </a:extLst>
          </p:cNvPr>
          <p:cNvSpPr/>
          <p:nvPr/>
        </p:nvSpPr>
        <p:spPr>
          <a:xfrm rot="20788297" flipV="1">
            <a:off x="5541256" y="3484901"/>
            <a:ext cx="848279" cy="871187"/>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2243"/>
          </a:solidFill>
          <a:ln w="9525" cap="flat">
            <a:noFill/>
            <a:prstDash val="solid"/>
            <a:miter/>
          </a:ln>
        </p:spPr>
        <p:txBody>
          <a:bodyPr rtlCol="0" anchor="ctr"/>
          <a:lstStyle/>
          <a:p>
            <a:endParaRPr lang="cs-CZ">
              <a:solidFill>
                <a:schemeClr val="accent1"/>
              </a:solidFill>
            </a:endParaRPr>
          </a:p>
        </p:txBody>
      </p:sp>
      <p:sp>
        <p:nvSpPr>
          <p:cNvPr id="37" name="TextovéPole 36">
            <a:extLst>
              <a:ext uri="{FF2B5EF4-FFF2-40B4-BE49-F238E27FC236}">
                <a16:creationId xmlns:a16="http://schemas.microsoft.com/office/drawing/2014/main" id="{F2CA08BA-4C5E-D316-B404-55523E6A102E}"/>
              </a:ext>
            </a:extLst>
          </p:cNvPr>
          <p:cNvSpPr txBox="1"/>
          <p:nvPr/>
        </p:nvSpPr>
        <p:spPr>
          <a:xfrm>
            <a:off x="6976256" y="1808891"/>
            <a:ext cx="2405507" cy="193899"/>
          </a:xfrm>
          <a:prstGeom prst="rect">
            <a:avLst/>
          </a:prstGeom>
          <a:noFill/>
        </p:spPr>
        <p:txBody>
          <a:bodyPr wrap="square" lIns="0" tIns="0" rIns="0" bIns="0">
            <a:spAutoFit/>
          </a:bodyPr>
          <a:lstStyle/>
          <a:p>
            <a:pPr algn="ctr">
              <a:lnSpc>
                <a:spcPct val="90000"/>
              </a:lnSpc>
              <a:spcAft>
                <a:spcPts val="800"/>
              </a:spcAft>
            </a:pPr>
            <a:r>
              <a:rPr lang="cs-CZ" sz="1400" b="1" dirty="0">
                <a:solidFill>
                  <a:schemeClr val="bg1"/>
                </a:solidFill>
                <a:latin typeface="Arial" panose="020B0604020202020204" pitchFamily="34" charset="0"/>
                <a:cs typeface="Arial" panose="020B0604020202020204" pitchFamily="34" charset="0"/>
              </a:rPr>
              <a:t>e</a:t>
            </a:r>
            <a:r>
              <a:rPr lang="cs-CZ" sz="1400" b="1" dirty="0">
                <a:solidFill>
                  <a:schemeClr val="bg1"/>
                </a:solidFill>
                <a:effectLst/>
                <a:latin typeface="Arial" panose="020B0604020202020204" pitchFamily="34" charset="0"/>
                <a:cs typeface="Arial" panose="020B0604020202020204" pitchFamily="34" charset="0"/>
              </a:rPr>
              <a:t>mocionální labilita </a:t>
            </a:r>
          </a:p>
        </p:txBody>
      </p:sp>
      <p:sp>
        <p:nvSpPr>
          <p:cNvPr id="38" name="TextovéPole 37">
            <a:extLst>
              <a:ext uri="{FF2B5EF4-FFF2-40B4-BE49-F238E27FC236}">
                <a16:creationId xmlns:a16="http://schemas.microsoft.com/office/drawing/2014/main" id="{ED4B366A-C77E-71E2-DD89-585A691ED31A}"/>
              </a:ext>
            </a:extLst>
          </p:cNvPr>
          <p:cNvSpPr txBox="1"/>
          <p:nvPr/>
        </p:nvSpPr>
        <p:spPr>
          <a:xfrm>
            <a:off x="7037635" y="3886210"/>
            <a:ext cx="2357664" cy="646331"/>
          </a:xfrm>
          <a:prstGeom prst="rect">
            <a:avLst/>
          </a:prstGeom>
          <a:noFill/>
        </p:spPr>
        <p:txBody>
          <a:bodyPr wrap="square" lIns="0" tIns="0" rIns="0" bIns="0">
            <a:spAutoFit/>
          </a:bodyPr>
          <a:lstStyle/>
          <a:p>
            <a:pPr algn="ctr"/>
            <a:r>
              <a:rPr lang="cs-CZ" sz="1400" b="1" dirty="0">
                <a:solidFill>
                  <a:schemeClr val="bg1"/>
                </a:solidFill>
                <a:effectLst/>
                <a:latin typeface="Arial" panose="020B0604020202020204" pitchFamily="34" charset="0"/>
                <a:cs typeface="Arial" panose="020B0604020202020204" pitchFamily="34" charset="0"/>
              </a:rPr>
              <a:t>neporozumění </a:t>
            </a:r>
            <a:r>
              <a:rPr lang="cs-CZ" sz="1400" b="1" dirty="0">
                <a:solidFill>
                  <a:schemeClr val="bg1"/>
                </a:solidFill>
                <a:latin typeface="Arial" panose="020B0604020202020204" pitchFamily="34" charset="0"/>
                <a:cs typeface="Arial" panose="020B0604020202020204" pitchFamily="34" charset="0"/>
              </a:rPr>
              <a:t>okolnímu světu, emocím a mentálním stavům jiných lidí</a:t>
            </a:r>
          </a:p>
        </p:txBody>
      </p:sp>
      <p:sp>
        <p:nvSpPr>
          <p:cNvPr id="39" name="TextovéPole 38">
            <a:extLst>
              <a:ext uri="{FF2B5EF4-FFF2-40B4-BE49-F238E27FC236}">
                <a16:creationId xmlns:a16="http://schemas.microsoft.com/office/drawing/2014/main" id="{ECC29CE5-308D-26EE-B90D-AD86E262055F}"/>
              </a:ext>
            </a:extLst>
          </p:cNvPr>
          <p:cNvSpPr txBox="1"/>
          <p:nvPr/>
        </p:nvSpPr>
        <p:spPr>
          <a:xfrm>
            <a:off x="9793170" y="1744223"/>
            <a:ext cx="2131609" cy="430887"/>
          </a:xfrm>
          <a:prstGeom prst="rect">
            <a:avLst/>
          </a:prstGeom>
          <a:noFill/>
        </p:spPr>
        <p:txBody>
          <a:bodyPr wrap="square" lIns="0" tIns="0" rIns="0" bIns="0">
            <a:spAutoFit/>
          </a:bodyPr>
          <a:lstStyle/>
          <a:p>
            <a:pPr algn="ctr"/>
            <a:r>
              <a:rPr lang="cs-CZ" sz="1400" b="1" dirty="0">
                <a:solidFill>
                  <a:schemeClr val="bg1"/>
                </a:solidFill>
                <a:latin typeface="Arial" panose="020B0604020202020204" pitchFamily="34" charset="0"/>
                <a:cs typeface="Arial" panose="020B0604020202020204" pitchFamily="34" charset="0"/>
              </a:rPr>
              <a:t>neporozumění vlastnímu vnitřnímu světu</a:t>
            </a:r>
          </a:p>
        </p:txBody>
      </p:sp>
      <p:sp>
        <p:nvSpPr>
          <p:cNvPr id="40" name="TextovéPole 39">
            <a:extLst>
              <a:ext uri="{FF2B5EF4-FFF2-40B4-BE49-F238E27FC236}">
                <a16:creationId xmlns:a16="http://schemas.microsoft.com/office/drawing/2014/main" id="{F37F3E57-36D8-E707-5DF1-3F8D960EE023}"/>
              </a:ext>
            </a:extLst>
          </p:cNvPr>
          <p:cNvSpPr txBox="1"/>
          <p:nvPr/>
        </p:nvSpPr>
        <p:spPr>
          <a:xfrm>
            <a:off x="10036124" y="3954992"/>
            <a:ext cx="1670297" cy="430887"/>
          </a:xfrm>
          <a:prstGeom prst="rect">
            <a:avLst/>
          </a:prstGeom>
          <a:noFill/>
        </p:spPr>
        <p:txBody>
          <a:bodyPr wrap="square" lIns="0" tIns="0" rIns="0" bIns="0">
            <a:spAutoFit/>
          </a:bodyPr>
          <a:lstStyle/>
          <a:p>
            <a:pPr algn="ctr"/>
            <a:r>
              <a:rPr lang="cs-CZ" sz="1400" b="1" dirty="0">
                <a:solidFill>
                  <a:schemeClr val="bg1"/>
                </a:solidFill>
                <a:effectLst/>
                <a:latin typeface="Arial" panose="020B0604020202020204" pitchFamily="34" charset="0"/>
                <a:cs typeface="Arial" panose="020B0604020202020204" pitchFamily="34" charset="0"/>
              </a:rPr>
              <a:t>nízká frustrační tolerance</a:t>
            </a:r>
          </a:p>
        </p:txBody>
      </p:sp>
      <p:sp>
        <p:nvSpPr>
          <p:cNvPr id="41" name="Graphic 7" descr="Back with solid fill">
            <a:extLst>
              <a:ext uri="{FF2B5EF4-FFF2-40B4-BE49-F238E27FC236}">
                <a16:creationId xmlns:a16="http://schemas.microsoft.com/office/drawing/2014/main" id="{ADF938E1-D1D8-A0C5-AAF1-73598943410A}"/>
              </a:ext>
            </a:extLst>
          </p:cNvPr>
          <p:cNvSpPr/>
          <p:nvPr/>
        </p:nvSpPr>
        <p:spPr>
          <a:xfrm rot="17801048" flipV="1">
            <a:off x="3544429" y="3415136"/>
            <a:ext cx="848279" cy="871187"/>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2243"/>
          </a:solidFill>
          <a:ln w="9525" cap="flat">
            <a:noFill/>
            <a:prstDash val="solid"/>
            <a:miter/>
          </a:ln>
        </p:spPr>
        <p:txBody>
          <a:bodyPr rtlCol="0" anchor="ctr"/>
          <a:lstStyle/>
          <a:p>
            <a:endParaRPr lang="cs-CZ">
              <a:solidFill>
                <a:schemeClr val="accent1"/>
              </a:solidFill>
            </a:endParaRPr>
          </a:p>
        </p:txBody>
      </p:sp>
      <p:pic>
        <p:nvPicPr>
          <p:cNvPr id="43" name="Picture 16" descr="Nejsou nemocní, do léčeben nepatří.' V Česku je nedostatek sociálních  služeb pro lidi s autismem | iROZHLAS - spolehlivé zprávy">
            <a:extLst>
              <a:ext uri="{FF2B5EF4-FFF2-40B4-BE49-F238E27FC236}">
                <a16:creationId xmlns:a16="http://schemas.microsoft.com/office/drawing/2014/main" id="{731A5255-9A0D-64A5-857D-C403979FE94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8113416" y="2310628"/>
            <a:ext cx="2405507" cy="139282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07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fade">
                                      <p:cBhvr>
                                        <p:cTn id="27" dur="500"/>
                                        <p:tgtEl>
                                          <p:spTgt spid="51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childTnLst>
                          </p:cTn>
                        </p:par>
                        <p:par>
                          <p:cTn id="101" fill="hold">
                            <p:stCondLst>
                              <p:cond delay="2500"/>
                            </p:stCondLst>
                            <p:childTnLst>
                              <p:par>
                                <p:cTn id="102" presetID="10" presetClass="entr" presetSubtype="0"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14" grpId="0" animBg="1"/>
      <p:bldP spid="15" grpId="0"/>
      <p:bldP spid="12" grpId="0"/>
      <p:bldP spid="18" grpId="0" animBg="1"/>
      <p:bldP spid="19" grpId="0" animBg="1"/>
      <p:bldP spid="17" grpId="0"/>
      <p:bldP spid="16" grpId="0"/>
      <p:bldP spid="21" grpId="0" animBg="1"/>
      <p:bldP spid="22" grpId="0" animBg="1"/>
      <p:bldP spid="23" grpId="0" animBg="1"/>
      <p:bldP spid="24" grpId="0" animBg="1"/>
      <p:bldP spid="25" grpId="0" animBg="1"/>
      <p:bldP spid="26" grpId="0" animBg="1"/>
      <p:bldP spid="29" grpId="0"/>
      <p:bldP spid="30" grpId="0" animBg="1"/>
      <p:bldP spid="32" grpId="0" animBg="1"/>
      <p:bldP spid="37" grpId="0"/>
      <p:bldP spid="38" grpId="0"/>
      <p:bldP spid="39" grpId="0"/>
      <p:bldP spid="40" grpId="0"/>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001AC3-5788-F461-3858-D84DDAABBE40}"/>
              </a:ext>
            </a:extLst>
          </p:cNvPr>
          <p:cNvGraphicFramePr>
            <a:graphicFrameLocks noChangeAspect="1"/>
          </p:cNvGraphicFramePr>
          <p:nvPr>
            <p:custDataLst>
              <p:tags r:id="rId2"/>
            </p:custDataLst>
            <p:extLst>
              <p:ext uri="{D42A27DB-BD31-4B8C-83A1-F6EECF244321}">
                <p14:modId xmlns:p14="http://schemas.microsoft.com/office/powerpoint/2010/main" val="299599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9"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Nadpis 1">
            <a:extLst>
              <a:ext uri="{FF2B5EF4-FFF2-40B4-BE49-F238E27FC236}">
                <a16:creationId xmlns:a16="http://schemas.microsoft.com/office/drawing/2014/main" id="{5AA23346-57D4-E318-E182-585A11D53B8B}"/>
              </a:ext>
            </a:extLst>
          </p:cNvPr>
          <p:cNvSpPr txBox="1">
            <a:spLocks/>
          </p:cNvSpPr>
          <p:nvPr/>
        </p:nvSpPr>
        <p:spPr>
          <a:xfrm>
            <a:off x="0" y="695092"/>
            <a:ext cx="7007569" cy="1144911"/>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ADAPTACE a PŘEDSTAVIVOST </a:t>
            </a:r>
            <a:br>
              <a:rPr lang="pl-PL" sz="2800" cap="none" dirty="0">
                <a:solidFill>
                  <a:schemeClr val="bg1"/>
                </a:solidFill>
                <a:latin typeface="Arial Black" panose="020B0A04020102020204" pitchFamily="34" charset="0"/>
                <a:cs typeface="Aharoni" panose="020B0604020202020204" pitchFamily="2" charset="-79"/>
              </a:rPr>
            </a:br>
            <a:r>
              <a:rPr lang="pl-PL" sz="2800" cap="none" dirty="0">
                <a:solidFill>
                  <a:schemeClr val="bg1"/>
                </a:solidFill>
                <a:latin typeface="Arial Black" panose="020B0A04020102020204" pitchFamily="34" charset="0"/>
                <a:cs typeface="Aharoni" panose="020B0604020202020204" pitchFamily="2" charset="-79"/>
              </a:rPr>
              <a:t>na spektru a její specifika…</a:t>
            </a:r>
          </a:p>
        </p:txBody>
      </p:sp>
      <p:sp>
        <p:nvSpPr>
          <p:cNvPr id="6" name="Nadpis 1">
            <a:extLst>
              <a:ext uri="{FF2B5EF4-FFF2-40B4-BE49-F238E27FC236}">
                <a16:creationId xmlns:a16="http://schemas.microsoft.com/office/drawing/2014/main" id="{3B72A12F-CF88-4745-AAC6-BFF5C3C12780}"/>
              </a:ext>
            </a:extLst>
          </p:cNvPr>
          <p:cNvSpPr txBox="1">
            <a:spLocks/>
          </p:cNvSpPr>
          <p:nvPr/>
        </p:nvSpPr>
        <p:spPr>
          <a:xfrm>
            <a:off x="369642" y="215574"/>
            <a:ext cx="9916632" cy="976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3300" b="1" dirty="0">
              <a:solidFill>
                <a:schemeClr val="tx1">
                  <a:lumMod val="85000"/>
                  <a:lumOff val="15000"/>
                </a:schemeClr>
              </a:solidFill>
            </a:endParaRPr>
          </a:p>
        </p:txBody>
      </p:sp>
      <p:sp>
        <p:nvSpPr>
          <p:cNvPr id="11" name="Rectangle 10">
            <a:extLst>
              <a:ext uri="{FF2B5EF4-FFF2-40B4-BE49-F238E27FC236}">
                <a16:creationId xmlns:a16="http://schemas.microsoft.com/office/drawing/2014/main" id="{B4ADA7A4-50E6-9169-DCC1-78EE1F72A7A5}"/>
              </a:ext>
            </a:extLst>
          </p:cNvPr>
          <p:cNvSpPr/>
          <p:nvPr/>
        </p:nvSpPr>
        <p:spPr>
          <a:xfrm rot="16200000">
            <a:off x="4425933" y="-794967"/>
            <a:ext cx="3340133" cy="12191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a:p>
        </p:txBody>
      </p:sp>
      <p:sp>
        <p:nvSpPr>
          <p:cNvPr id="12" name="TextovéPole 10">
            <a:extLst>
              <a:ext uri="{FF2B5EF4-FFF2-40B4-BE49-F238E27FC236}">
                <a16:creationId xmlns:a16="http://schemas.microsoft.com/office/drawing/2014/main" id="{81AE519B-0F88-236C-4337-75FCC6F911F8}"/>
              </a:ext>
            </a:extLst>
          </p:cNvPr>
          <p:cNvSpPr txBox="1"/>
          <p:nvPr/>
        </p:nvSpPr>
        <p:spPr>
          <a:xfrm>
            <a:off x="244985" y="3797836"/>
            <a:ext cx="3258799" cy="2468433"/>
          </a:xfrm>
          <a:prstGeom prst="rect">
            <a:avLst/>
          </a:prstGeom>
          <a:noFill/>
        </p:spPr>
        <p:txBody>
          <a:bodyPr wrap="square" anchor="ctr" anchorCtr="0">
            <a:spAutoFit/>
          </a:bodyPr>
          <a:lstStyle/>
          <a:p>
            <a:pPr>
              <a:lnSpc>
                <a:spcPct val="150000"/>
              </a:lnSpc>
              <a:spcBef>
                <a:spcPts val="1200"/>
              </a:spcBef>
            </a:pPr>
            <a:r>
              <a:rPr lang="cs-CZ" sz="1400" i="1" dirty="0">
                <a:effectLst/>
                <a:latin typeface="Arial" panose="020B0604020202020204" pitchFamily="34" charset="0"/>
                <a:ea typeface="Calibri" panose="020F0502020204030204" pitchFamily="34" charset="0"/>
                <a:cs typeface="Arial" panose="020B0604020202020204" pitchFamily="34" charset="0"/>
              </a:rPr>
              <a:t>„Známost umožňuje předvídatelnost. To, co znám, hledám v rutině, známém hlasu nebo tváři, uklidňující melodii, oblíbeném filmu nebo knize, vzorci řeči. </a:t>
            </a:r>
          </a:p>
          <a:p>
            <a:pPr>
              <a:lnSpc>
                <a:spcPct val="150000"/>
              </a:lnSpc>
              <a:spcBef>
                <a:spcPts val="1200"/>
              </a:spcBef>
            </a:pPr>
            <a:r>
              <a:rPr lang="cs-CZ" sz="1400" i="1" dirty="0">
                <a:effectLst/>
                <a:latin typeface="Arial" panose="020B0604020202020204" pitchFamily="34" charset="0"/>
                <a:ea typeface="Calibri" panose="020F0502020204030204" pitchFamily="34" charset="0"/>
                <a:cs typeface="Arial" panose="020B0604020202020204" pitchFamily="34" charset="0"/>
              </a:rPr>
              <a:t>Shromažďuji, třídím a ukládám si informace a spřádám síť dat.“</a:t>
            </a:r>
          </a:p>
        </p:txBody>
      </p:sp>
      <p:sp>
        <p:nvSpPr>
          <p:cNvPr id="14" name="TextovéPole 3">
            <a:extLst>
              <a:ext uri="{FF2B5EF4-FFF2-40B4-BE49-F238E27FC236}">
                <a16:creationId xmlns:a16="http://schemas.microsoft.com/office/drawing/2014/main" id="{6BDB5DE7-A466-9BC0-FAED-5CD08FAF5D29}"/>
              </a:ext>
            </a:extLst>
          </p:cNvPr>
          <p:cNvSpPr txBox="1"/>
          <p:nvPr/>
        </p:nvSpPr>
        <p:spPr>
          <a:xfrm>
            <a:off x="481913" y="2229839"/>
            <a:ext cx="2654008" cy="997196"/>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cs-CZ" sz="2400" b="1" dirty="0">
                <a:solidFill>
                  <a:schemeClr val="tx1"/>
                </a:solidFill>
                <a:latin typeface="Arial Black" panose="020B0A04020102020204" pitchFamily="34" charset="0"/>
              </a:rPr>
              <a:t>Narušená schopnost generalizace</a:t>
            </a:r>
          </a:p>
        </p:txBody>
      </p:sp>
      <p:grpSp>
        <p:nvGrpSpPr>
          <p:cNvPr id="10" name="Group 11">
            <a:extLst>
              <a:ext uri="{FF2B5EF4-FFF2-40B4-BE49-F238E27FC236}">
                <a16:creationId xmlns:a16="http://schemas.microsoft.com/office/drawing/2014/main" id="{F0C3F2FF-755D-4C66-CA79-99F05F3727E7}"/>
              </a:ext>
            </a:extLst>
          </p:cNvPr>
          <p:cNvGrpSpPr/>
          <p:nvPr/>
        </p:nvGrpSpPr>
        <p:grpSpPr>
          <a:xfrm>
            <a:off x="628073" y="3303270"/>
            <a:ext cx="2361689" cy="173956"/>
            <a:chOff x="814163" y="3585245"/>
            <a:chExt cx="2361689" cy="173956"/>
          </a:xfrm>
          <a:solidFill>
            <a:srgbClr val="C0EBF1"/>
          </a:solidFill>
        </p:grpSpPr>
        <p:sp>
          <p:nvSpPr>
            <p:cNvPr id="15" name="Rectangle 22">
              <a:extLst>
                <a:ext uri="{FF2B5EF4-FFF2-40B4-BE49-F238E27FC236}">
                  <a16:creationId xmlns:a16="http://schemas.microsoft.com/office/drawing/2014/main" id="{B136DE05-E77D-CD1C-63D1-9F66BA89F926}"/>
                </a:ext>
              </a:extLst>
            </p:cNvPr>
            <p:cNvSpPr/>
            <p:nvPr/>
          </p:nvSpPr>
          <p:spPr>
            <a:xfrm>
              <a:off x="814163" y="3585245"/>
              <a:ext cx="2361689" cy="130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Rectangle 6">
              <a:extLst>
                <a:ext uri="{FF2B5EF4-FFF2-40B4-BE49-F238E27FC236}">
                  <a16:creationId xmlns:a16="http://schemas.microsoft.com/office/drawing/2014/main" id="{C09A924F-9CE1-D977-D254-1B0D30EB9A8A}"/>
                </a:ext>
              </a:extLst>
            </p:cNvPr>
            <p:cNvSpPr/>
            <p:nvPr/>
          </p:nvSpPr>
          <p:spPr>
            <a:xfrm>
              <a:off x="814163" y="3628788"/>
              <a:ext cx="2361689" cy="130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7" name="Group 11">
            <a:extLst>
              <a:ext uri="{FF2B5EF4-FFF2-40B4-BE49-F238E27FC236}">
                <a16:creationId xmlns:a16="http://schemas.microsoft.com/office/drawing/2014/main" id="{6AE7E25D-7460-B4B9-A3BF-0CCE40B50479}"/>
              </a:ext>
            </a:extLst>
          </p:cNvPr>
          <p:cNvGrpSpPr/>
          <p:nvPr/>
        </p:nvGrpSpPr>
        <p:grpSpPr>
          <a:xfrm>
            <a:off x="4107012" y="3281621"/>
            <a:ext cx="3651534" cy="184825"/>
            <a:chOff x="814163" y="3585245"/>
            <a:chExt cx="2361689" cy="173956"/>
          </a:xfrm>
          <a:solidFill>
            <a:srgbClr val="96DEE7"/>
          </a:solidFill>
        </p:grpSpPr>
        <p:sp>
          <p:nvSpPr>
            <p:cNvPr id="18" name="Rectangle 22">
              <a:extLst>
                <a:ext uri="{FF2B5EF4-FFF2-40B4-BE49-F238E27FC236}">
                  <a16:creationId xmlns:a16="http://schemas.microsoft.com/office/drawing/2014/main" id="{F7239AAD-95CB-A395-A05F-0D9D8AA07BFE}"/>
                </a:ext>
              </a:extLst>
            </p:cNvPr>
            <p:cNvSpPr/>
            <p:nvPr/>
          </p:nvSpPr>
          <p:spPr>
            <a:xfrm>
              <a:off x="814163" y="3585245"/>
              <a:ext cx="2361689" cy="130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Rectangle 6">
              <a:extLst>
                <a:ext uri="{FF2B5EF4-FFF2-40B4-BE49-F238E27FC236}">
                  <a16:creationId xmlns:a16="http://schemas.microsoft.com/office/drawing/2014/main" id="{869FDBCC-E0D4-4B30-3AA8-74553942B571}"/>
                </a:ext>
              </a:extLst>
            </p:cNvPr>
            <p:cNvSpPr/>
            <p:nvPr/>
          </p:nvSpPr>
          <p:spPr>
            <a:xfrm>
              <a:off x="814163" y="3628788"/>
              <a:ext cx="2361689" cy="130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0" name="Group 11">
            <a:extLst>
              <a:ext uri="{FF2B5EF4-FFF2-40B4-BE49-F238E27FC236}">
                <a16:creationId xmlns:a16="http://schemas.microsoft.com/office/drawing/2014/main" id="{E584B699-EE95-FC47-7C32-68F1F501980A}"/>
              </a:ext>
            </a:extLst>
          </p:cNvPr>
          <p:cNvGrpSpPr/>
          <p:nvPr/>
        </p:nvGrpSpPr>
        <p:grpSpPr>
          <a:xfrm>
            <a:off x="8875796" y="3246226"/>
            <a:ext cx="2361689" cy="173956"/>
            <a:chOff x="814163" y="3585245"/>
            <a:chExt cx="2361689" cy="173956"/>
          </a:xfrm>
          <a:solidFill>
            <a:srgbClr val="00B0F0"/>
          </a:solidFill>
        </p:grpSpPr>
        <p:sp>
          <p:nvSpPr>
            <p:cNvPr id="21" name="Rectangle 22">
              <a:extLst>
                <a:ext uri="{FF2B5EF4-FFF2-40B4-BE49-F238E27FC236}">
                  <a16:creationId xmlns:a16="http://schemas.microsoft.com/office/drawing/2014/main" id="{71B439B7-25EE-B04E-2530-11446E3C6893}"/>
                </a:ext>
              </a:extLst>
            </p:cNvPr>
            <p:cNvSpPr/>
            <p:nvPr/>
          </p:nvSpPr>
          <p:spPr>
            <a:xfrm>
              <a:off x="814163" y="3585245"/>
              <a:ext cx="2361689" cy="130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Rectangle 6">
              <a:extLst>
                <a:ext uri="{FF2B5EF4-FFF2-40B4-BE49-F238E27FC236}">
                  <a16:creationId xmlns:a16="http://schemas.microsoft.com/office/drawing/2014/main" id="{A7A4D439-3B4A-6639-C100-9EB680AF0D30}"/>
                </a:ext>
              </a:extLst>
            </p:cNvPr>
            <p:cNvSpPr/>
            <p:nvPr/>
          </p:nvSpPr>
          <p:spPr>
            <a:xfrm>
              <a:off x="814163" y="3628788"/>
              <a:ext cx="2361689" cy="130413"/>
            </a:xfrm>
            <a:prstGeom prst="rect">
              <a:avLst/>
            </a:prstGeom>
            <a:solidFill>
              <a:srgbClr val="2EB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3" name="TextovéPole 3">
            <a:extLst>
              <a:ext uri="{FF2B5EF4-FFF2-40B4-BE49-F238E27FC236}">
                <a16:creationId xmlns:a16="http://schemas.microsoft.com/office/drawing/2014/main" id="{98A1C376-F914-EA4B-AC92-FE697F00A4A8}"/>
              </a:ext>
            </a:extLst>
          </p:cNvPr>
          <p:cNvSpPr txBox="1"/>
          <p:nvPr/>
        </p:nvSpPr>
        <p:spPr>
          <a:xfrm>
            <a:off x="9322411" y="2869242"/>
            <a:ext cx="1468457"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Fantazie</a:t>
            </a:r>
            <a:r>
              <a:rPr lang="cs-CZ" sz="2000" b="1" dirty="0">
                <a:solidFill>
                  <a:schemeClr val="tx1"/>
                </a:solidFill>
                <a:latin typeface="Arial Black" panose="020B0A04020102020204" pitchFamily="34" charset="0"/>
              </a:rPr>
              <a:t> </a:t>
            </a:r>
          </a:p>
        </p:txBody>
      </p:sp>
      <p:sp>
        <p:nvSpPr>
          <p:cNvPr id="24" name="TextovéPole 3">
            <a:extLst>
              <a:ext uri="{FF2B5EF4-FFF2-40B4-BE49-F238E27FC236}">
                <a16:creationId xmlns:a16="http://schemas.microsoft.com/office/drawing/2014/main" id="{790030E9-A3DD-E635-366E-81D1B74B17E0}"/>
              </a:ext>
            </a:extLst>
          </p:cNvPr>
          <p:cNvSpPr txBox="1"/>
          <p:nvPr/>
        </p:nvSpPr>
        <p:spPr>
          <a:xfrm>
            <a:off x="4368644" y="2891362"/>
            <a:ext cx="3263608"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Smyslové přetížení </a:t>
            </a:r>
          </a:p>
        </p:txBody>
      </p:sp>
      <p:sp>
        <p:nvSpPr>
          <p:cNvPr id="25" name="TextovéPole 10">
            <a:extLst>
              <a:ext uri="{FF2B5EF4-FFF2-40B4-BE49-F238E27FC236}">
                <a16:creationId xmlns:a16="http://schemas.microsoft.com/office/drawing/2014/main" id="{F0B896F2-60E7-5A39-6215-91025B3A24AE}"/>
              </a:ext>
            </a:extLst>
          </p:cNvPr>
          <p:cNvSpPr txBox="1"/>
          <p:nvPr/>
        </p:nvSpPr>
        <p:spPr>
          <a:xfrm>
            <a:off x="4242350" y="3797836"/>
            <a:ext cx="3516196" cy="2578270"/>
          </a:xfrm>
          <a:prstGeom prst="rect">
            <a:avLst/>
          </a:prstGeom>
          <a:noFill/>
        </p:spPr>
        <p:txBody>
          <a:bodyPr wrap="square" anchor="ctr" anchorCtr="0">
            <a:spAutoFit/>
          </a:bodyPr>
          <a:lstStyle/>
          <a:p>
            <a:pPr>
              <a:lnSpc>
                <a:spcPct val="150000"/>
              </a:lnSpc>
              <a:spcBef>
                <a:spcPts val="1200"/>
              </a:spcBef>
            </a:pPr>
            <a:r>
              <a:rPr lang="cs-CZ" sz="1400" i="1" dirty="0">
                <a:latin typeface="Arial" panose="020B0604020202020204" pitchFamily="34" charset="0"/>
                <a:ea typeface="Calibri" panose="020F0502020204030204" pitchFamily="34" charset="0"/>
                <a:cs typeface="Arial" panose="020B0604020202020204" pitchFamily="34" charset="0"/>
              </a:rPr>
              <a:t>„Vypnutí bývá spouštěno smyslovým přetížením, fyzickým a duševním vyčerpáním, neočekávanými zprávami, úzkostmi z nadcházejících událostí, otřesy v mém plánování. </a:t>
            </a:r>
          </a:p>
          <a:p>
            <a:pPr>
              <a:lnSpc>
                <a:spcPct val="114000"/>
              </a:lnSpc>
              <a:spcBef>
                <a:spcPts val="1200"/>
              </a:spcBef>
            </a:pPr>
            <a:r>
              <a:rPr lang="cs-CZ" sz="1400" i="1" dirty="0">
                <a:latin typeface="Arial" panose="020B0604020202020204" pitchFamily="34" charset="0"/>
                <a:ea typeface="Calibri" panose="020F0502020204030204" pitchFamily="34" charset="0"/>
                <a:cs typeface="Arial" panose="020B0604020202020204" pitchFamily="34" charset="0"/>
              </a:rPr>
              <a:t>Někdy jde o kombinaci příčin, jindy je prostě mozek tak dlouho zapnutý, že mu nezbývá nic jiného, ​​než se „vypnout““</a:t>
            </a:r>
          </a:p>
        </p:txBody>
      </p:sp>
      <p:sp>
        <p:nvSpPr>
          <p:cNvPr id="26" name="TextovéPole 25">
            <a:extLst>
              <a:ext uri="{FF2B5EF4-FFF2-40B4-BE49-F238E27FC236}">
                <a16:creationId xmlns:a16="http://schemas.microsoft.com/office/drawing/2014/main" id="{E60D1448-B38E-20A7-17D9-59D1356AD9F3}"/>
              </a:ext>
            </a:extLst>
          </p:cNvPr>
          <p:cNvSpPr txBox="1"/>
          <p:nvPr/>
        </p:nvSpPr>
        <p:spPr>
          <a:xfrm>
            <a:off x="8230825" y="3920946"/>
            <a:ext cx="3811594" cy="1899046"/>
          </a:xfrm>
          <a:prstGeom prst="rect">
            <a:avLst/>
          </a:prstGeom>
          <a:noFill/>
        </p:spPr>
        <p:txBody>
          <a:bodyPr wrap="square" lIns="0" tIns="0" rIns="0" bIns="0" anchor="t" anchorCtr="0">
            <a:spAutoFit/>
          </a:bodyPr>
          <a:lstStyle>
            <a:defPPr>
              <a:defRPr lang="cs-CZ"/>
            </a:defPPr>
            <a:lvl1pPr>
              <a:lnSpc>
                <a:spcPct val="114000"/>
              </a:lnSpc>
              <a:spcBef>
                <a:spcPts val="1200"/>
              </a:spcBef>
              <a:defRPr sz="1600" i="1">
                <a:effectLst/>
                <a:latin typeface="Arial" panose="020B0604020202020204" pitchFamily="34" charset="0"/>
                <a:ea typeface="Calibri" panose="020F0502020204030204" pitchFamily="34" charset="0"/>
                <a:cs typeface="Arial" panose="020B0604020202020204" pitchFamily="34" charset="0"/>
              </a:defRPr>
            </a:lvl1pPr>
          </a:lstStyle>
          <a:p>
            <a:pPr>
              <a:lnSpc>
                <a:spcPct val="150000"/>
              </a:lnSpc>
            </a:pPr>
            <a:r>
              <a:rPr lang="cs-CZ" sz="1400" dirty="0"/>
              <a:t>„Při diagnostice přede mě psycholožka vysypala pytlík s různými předměty a chtěla, ať s jejich využitím vymyslím příběh. Vybrala jsem pár kusů a vymyslela jsem jednoduchý příběh. Ona mi pak ukazovala využití ostatních předmětů a mně vadilo, že ten příběh nemá žádnou logiku.“</a:t>
            </a:r>
          </a:p>
        </p:txBody>
      </p:sp>
      <p:sp>
        <p:nvSpPr>
          <p:cNvPr id="27" name="TextovéPole 26">
            <a:extLst>
              <a:ext uri="{FF2B5EF4-FFF2-40B4-BE49-F238E27FC236}">
                <a16:creationId xmlns:a16="http://schemas.microsoft.com/office/drawing/2014/main" id="{8168B3F2-66FC-9DCB-095A-4CAD466F8616}"/>
              </a:ext>
            </a:extLst>
          </p:cNvPr>
          <p:cNvSpPr txBox="1"/>
          <p:nvPr/>
        </p:nvSpPr>
        <p:spPr>
          <a:xfrm>
            <a:off x="8230825" y="1139109"/>
            <a:ext cx="3882104" cy="1345048"/>
          </a:xfrm>
          <a:prstGeom prst="rect">
            <a:avLst/>
          </a:prstGeom>
          <a:noFill/>
        </p:spPr>
        <p:txBody>
          <a:bodyPr wrap="square">
            <a:spAutoFit/>
          </a:bodyPr>
          <a:lstStyle/>
          <a:p>
            <a:pPr>
              <a:lnSpc>
                <a:spcPct val="150000"/>
              </a:lnSpc>
            </a:pPr>
            <a:r>
              <a:rPr lang="cs-CZ" sz="1400" i="1" dirty="0">
                <a:latin typeface="Arial" panose="020B0604020202020204" pitchFamily="34" charset="0"/>
                <a:cs typeface="Arial" panose="020B0604020202020204" pitchFamily="34" charset="0"/>
              </a:rPr>
              <a:t>„Nedávno jsem příbuzným opravovala počítač a nechápala jsem, proč je nenapadne jednotlivé části (kabel, monitor) zkusit vyměnit a zapojit jiné, aby zjistili, co přesně nefunguje.“</a:t>
            </a:r>
          </a:p>
        </p:txBody>
      </p:sp>
    </p:spTree>
    <p:extLst>
      <p:ext uri="{BB962C8B-B14F-4D97-AF65-F5344CB8AC3E}">
        <p14:creationId xmlns:p14="http://schemas.microsoft.com/office/powerpoint/2010/main" val="3565005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A458D3-E9E4-458E-8919-93D8E8855594}"/>
              </a:ext>
            </a:extLst>
          </p:cNvPr>
          <p:cNvGraphicFramePr>
            <a:graphicFrameLocks noChangeAspect="1"/>
          </p:cNvGraphicFramePr>
          <p:nvPr>
            <p:custDataLst>
              <p:tags r:id="rId2"/>
            </p:custDataLst>
            <p:extLst>
              <p:ext uri="{D42A27DB-BD31-4B8C-83A1-F6EECF244321}">
                <p14:modId xmlns:p14="http://schemas.microsoft.com/office/powerpoint/2010/main" val="921568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115"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Zástupný obsah 2">
            <a:extLst>
              <a:ext uri="{FF2B5EF4-FFF2-40B4-BE49-F238E27FC236}">
                <a16:creationId xmlns:a16="http://schemas.microsoft.com/office/drawing/2014/main" id="{1B1C4EFD-A3C0-4FB2-BCCF-3B74DEB372A9}"/>
              </a:ext>
            </a:extLst>
          </p:cNvPr>
          <p:cNvSpPr>
            <a:spLocks noGrp="1"/>
          </p:cNvSpPr>
          <p:nvPr>
            <p:ph idx="1"/>
          </p:nvPr>
        </p:nvSpPr>
        <p:spPr>
          <a:xfrm>
            <a:off x="809627" y="3224995"/>
            <a:ext cx="10584086" cy="2516073"/>
          </a:xfrm>
        </p:spPr>
        <p:txBody>
          <a:bodyPr wrap="square" lIns="0" tIns="0" rIns="0" bIns="0">
            <a:spAutoFit/>
          </a:bodyPr>
          <a:lstStyle/>
          <a:p>
            <a:pPr>
              <a:lnSpc>
                <a:spcPct val="120000"/>
              </a:lnSpc>
              <a:spcBef>
                <a:spcPts val="200"/>
              </a:spcBef>
              <a:buFontTx/>
              <a:buChar char="-"/>
            </a:pPr>
            <a:r>
              <a:rPr lang="cs-CZ" sz="1600" dirty="0">
                <a:latin typeface="Arial" panose="020B0604020202020204" pitchFamily="34" charset="0"/>
                <a:cs typeface="Arial" panose="020B0604020202020204" pitchFamily="34" charset="0"/>
              </a:rPr>
              <a:t>Vytváření, udržování a prohlubování </a:t>
            </a:r>
            <a:r>
              <a:rPr lang="cs-CZ" sz="1600" b="1" dirty="0">
                <a:latin typeface="Arial" panose="020B0604020202020204" pitchFamily="34" charset="0"/>
                <a:cs typeface="Arial" panose="020B0604020202020204" pitchFamily="34" charset="0"/>
              </a:rPr>
              <a:t>rodinných a přátelských vztahů </a:t>
            </a:r>
            <a:r>
              <a:rPr lang="cs-CZ" sz="1600" dirty="0">
                <a:latin typeface="Arial" panose="020B0604020202020204" pitchFamily="34" charset="0"/>
                <a:cs typeface="Arial" panose="020B0604020202020204" pitchFamily="34" charset="0"/>
              </a:rPr>
              <a:t>nezávisle na jazyku </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Rozvoj </a:t>
            </a:r>
            <a:r>
              <a:rPr lang="cs-CZ" sz="1600" b="1" dirty="0">
                <a:latin typeface="Arial" panose="020B0604020202020204" pitchFamily="34" charset="0"/>
                <a:cs typeface="Arial" panose="020B0604020202020204" pitchFamily="34" charset="0"/>
              </a:rPr>
              <a:t>kulturní identity</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Variabilita a pestrost </a:t>
            </a:r>
            <a:r>
              <a:rPr lang="cs-CZ" sz="1600" b="1" dirty="0">
                <a:latin typeface="Arial" panose="020B0604020202020204" pitchFamily="34" charset="0"/>
                <a:cs typeface="Arial" panose="020B0604020202020204" pitchFamily="34" charset="0"/>
              </a:rPr>
              <a:t>volnočasových aktivit </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V dospělém věku také více </a:t>
            </a:r>
            <a:r>
              <a:rPr lang="cs-CZ" sz="1600" b="1" dirty="0">
                <a:latin typeface="Arial" panose="020B0604020202020204" pitchFamily="34" charset="0"/>
                <a:cs typeface="Arial" panose="020B0604020202020204" pitchFamily="34" charset="0"/>
              </a:rPr>
              <a:t>pracovních příležitostí</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Rozvoj </a:t>
            </a:r>
            <a:r>
              <a:rPr lang="cs-CZ" sz="1600" b="1" dirty="0">
                <a:latin typeface="Arial" panose="020B0604020202020204" pitchFamily="34" charset="0"/>
                <a:cs typeface="Arial" panose="020B0604020202020204" pitchFamily="34" charset="0"/>
              </a:rPr>
              <a:t>sebevědomí </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Dlouhotrvající rozvoj schopnosti </a:t>
            </a:r>
            <a:r>
              <a:rPr lang="cs-CZ" sz="1600" b="1" dirty="0">
                <a:latin typeface="Arial" panose="020B0604020202020204" pitchFamily="34" charset="0"/>
                <a:cs typeface="Arial" panose="020B0604020202020204" pitchFamily="34" charset="0"/>
              </a:rPr>
              <a:t>orientovat se na perspektivu druhého člověka</a:t>
            </a:r>
          </a:p>
          <a:p>
            <a:pPr>
              <a:lnSpc>
                <a:spcPct val="120000"/>
              </a:lnSpc>
              <a:spcBef>
                <a:spcPts val="200"/>
              </a:spcBef>
              <a:buFontTx/>
              <a:buChar char="-"/>
            </a:pPr>
            <a:r>
              <a:rPr lang="cs-CZ" sz="1600" dirty="0">
                <a:latin typeface="Arial" panose="020B0604020202020204" pitchFamily="34" charset="0"/>
                <a:cs typeface="Arial" panose="020B0604020202020204" pitchFamily="34" charset="0"/>
              </a:rPr>
              <a:t>Rozvoj </a:t>
            </a:r>
            <a:r>
              <a:rPr lang="cs-CZ" sz="1600" b="1" dirty="0">
                <a:latin typeface="Arial" panose="020B0604020202020204" pitchFamily="34" charset="0"/>
                <a:cs typeface="Arial" panose="020B0604020202020204" pitchFamily="34" charset="0"/>
              </a:rPr>
              <a:t>lingvistických center v mozku </a:t>
            </a:r>
          </a:p>
          <a:p>
            <a:pPr>
              <a:lnSpc>
                <a:spcPct val="120000"/>
              </a:lnSpc>
              <a:spcBef>
                <a:spcPts val="200"/>
              </a:spcBef>
              <a:buFontTx/>
              <a:buChar char="-"/>
            </a:pPr>
            <a:r>
              <a:rPr lang="cs-CZ" sz="1600" b="1" dirty="0">
                <a:latin typeface="Arial" panose="020B0604020202020204" pitchFamily="34" charset="0"/>
                <a:cs typeface="Arial" panose="020B0604020202020204" pitchFamily="34" charset="0"/>
              </a:rPr>
              <a:t>Obohacení o sociální návyky a životní zkušenosti </a:t>
            </a:r>
            <a:endParaRPr lang="cs-CZ" sz="11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089607D-90E8-D1F2-2162-29812664B4F7}"/>
              </a:ext>
            </a:extLst>
          </p:cNvPr>
          <p:cNvGrpSpPr/>
          <p:nvPr/>
        </p:nvGrpSpPr>
        <p:grpSpPr>
          <a:xfrm>
            <a:off x="9327819" y="3210480"/>
            <a:ext cx="1905053" cy="2515782"/>
            <a:chOff x="8047739" y="2882360"/>
            <a:chExt cx="2774536" cy="3664006"/>
          </a:xfrm>
        </p:grpSpPr>
        <p:pic>
          <p:nvPicPr>
            <p:cNvPr id="2050" name="Picture 2" descr="Konverzace Dialog Rozhovor - Obrázek zdarma na Pixabay">
              <a:extLst>
                <a:ext uri="{FF2B5EF4-FFF2-40B4-BE49-F238E27FC236}">
                  <a16:creationId xmlns:a16="http://schemas.microsoft.com/office/drawing/2014/main" id="{C744191E-1C23-4A3E-BC60-28EB0A7DF40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72119" y="2882360"/>
              <a:ext cx="2161247" cy="1925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k se správně ptát? 9 základních pravidel pro úspěšný koučovací rozhovor">
              <a:extLst>
                <a:ext uri="{FF2B5EF4-FFF2-40B4-BE49-F238E27FC236}">
                  <a16:creationId xmlns:a16="http://schemas.microsoft.com/office/drawing/2014/main" id="{A81ECB94-7C36-4D3C-BF27-C03F6E08349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8047739" y="5077012"/>
              <a:ext cx="2774536" cy="14693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ovéPole 12">
            <a:extLst>
              <a:ext uri="{FF2B5EF4-FFF2-40B4-BE49-F238E27FC236}">
                <a16:creationId xmlns:a16="http://schemas.microsoft.com/office/drawing/2014/main" id="{16996701-6DA0-47E9-A571-48CD261FC034}"/>
              </a:ext>
            </a:extLst>
          </p:cNvPr>
          <p:cNvSpPr txBox="1"/>
          <p:nvPr/>
        </p:nvSpPr>
        <p:spPr>
          <a:xfrm>
            <a:off x="809627" y="5890880"/>
            <a:ext cx="10584086" cy="453183"/>
          </a:xfrm>
          <a:prstGeom prst="rect">
            <a:avLst/>
          </a:prstGeom>
          <a:solidFill>
            <a:schemeClr val="accent3">
              <a:lumMod val="20000"/>
              <a:lumOff val="80000"/>
            </a:schemeClr>
          </a:solidFill>
        </p:spPr>
        <p:txBody>
          <a:bodyPr wrap="square" lIns="144000" tIns="72000" rIns="144000" bIns="72000">
            <a:spAutoFit/>
          </a:bodyPr>
          <a:lstStyle/>
          <a:p>
            <a:pPr marL="0" indent="0" algn="ctr">
              <a:buNone/>
            </a:pPr>
            <a:r>
              <a:rPr lang="cs-CZ" sz="2000" b="1" dirty="0">
                <a:latin typeface="Arial" panose="020B0604020202020204" pitchFamily="34" charset="0"/>
                <a:cs typeface="Arial" panose="020B0604020202020204" pitchFamily="34" charset="0"/>
              </a:rPr>
              <a:t>… tím může bilingvismus tvarovat a dokonce zlepšovat kvalitu života.</a:t>
            </a:r>
          </a:p>
        </p:txBody>
      </p:sp>
      <p:sp>
        <p:nvSpPr>
          <p:cNvPr id="12" name="Nadpis 1">
            <a:extLst>
              <a:ext uri="{FF2B5EF4-FFF2-40B4-BE49-F238E27FC236}">
                <a16:creationId xmlns:a16="http://schemas.microsoft.com/office/drawing/2014/main" id="{30BC7DDC-7D61-E827-22C4-58E73448AA0B}"/>
              </a:ext>
            </a:extLst>
          </p:cNvPr>
          <p:cNvSpPr txBox="1">
            <a:spLocks/>
          </p:cNvSpPr>
          <p:nvPr/>
        </p:nvSpPr>
        <p:spPr>
          <a:xfrm>
            <a:off x="0" y="681037"/>
            <a:ext cx="5774155"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Bilingvismus na spektru </a:t>
            </a:r>
          </a:p>
        </p:txBody>
      </p:sp>
      <p:sp>
        <p:nvSpPr>
          <p:cNvPr id="14" name="TextovéPole 3">
            <a:extLst>
              <a:ext uri="{FF2B5EF4-FFF2-40B4-BE49-F238E27FC236}">
                <a16:creationId xmlns:a16="http://schemas.microsoft.com/office/drawing/2014/main" id="{8006FA1E-4725-725A-F98D-6A2D583A6F0F}"/>
              </a:ext>
            </a:extLst>
          </p:cNvPr>
          <p:cNvSpPr txBox="1"/>
          <p:nvPr/>
        </p:nvSpPr>
        <p:spPr>
          <a:xfrm>
            <a:off x="809628" y="1568040"/>
            <a:ext cx="10584086" cy="307777"/>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2000" b="1" dirty="0">
                <a:solidFill>
                  <a:schemeClr val="tx1"/>
                </a:solidFill>
                <a:latin typeface="Arial Black" panose="020B0A04020102020204" pitchFamily="34" charset="0"/>
              </a:rPr>
              <a:t>Je bilingvismus pro lidi na spektru NEVÝHODA nebo ZBYTEČNÁ ZÁTĚŽ?</a:t>
            </a:r>
          </a:p>
        </p:txBody>
      </p:sp>
      <p:sp>
        <p:nvSpPr>
          <p:cNvPr id="16" name="Nadpis 1">
            <a:extLst>
              <a:ext uri="{FF2B5EF4-FFF2-40B4-BE49-F238E27FC236}">
                <a16:creationId xmlns:a16="http://schemas.microsoft.com/office/drawing/2014/main" id="{C8A5649E-B5DF-1548-A65A-D27B11D113F3}"/>
              </a:ext>
            </a:extLst>
          </p:cNvPr>
          <p:cNvSpPr txBox="1">
            <a:spLocks/>
          </p:cNvSpPr>
          <p:nvPr/>
        </p:nvSpPr>
        <p:spPr>
          <a:xfrm>
            <a:off x="809628" y="2083611"/>
            <a:ext cx="10584086" cy="93358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800" b="0" dirty="0">
                <a:latin typeface="Arial" panose="020B0604020202020204" pitchFamily="34" charset="0"/>
              </a:rPr>
              <a:t>Vždy záleží na individuálním posouzení možností mentální kapacity a schopností konkrétního jedince. </a:t>
            </a:r>
          </a:p>
          <a:p>
            <a:pPr>
              <a:lnSpc>
                <a:spcPct val="100000"/>
              </a:lnSpc>
            </a:pPr>
            <a:r>
              <a:rPr lang="cs-CZ" sz="1800" b="0" dirty="0">
                <a:latin typeface="Arial" panose="020B0604020202020204" pitchFamily="34" charset="0"/>
              </a:rPr>
              <a:t>Bilingvismus má podstatný vliv na kognitivní i sociální rozvoj člověka a může mít i pro lidi na spektru benefity: </a:t>
            </a:r>
          </a:p>
        </p:txBody>
      </p:sp>
    </p:spTree>
    <p:extLst>
      <p:ext uri="{BB962C8B-B14F-4D97-AF65-F5344CB8AC3E}">
        <p14:creationId xmlns:p14="http://schemas.microsoft.com/office/powerpoint/2010/main" val="405706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0EC8AC-CE3D-00A2-2B3C-8CF2FE005C99}"/>
              </a:ext>
            </a:extLst>
          </p:cNvPr>
          <p:cNvGraphicFramePr>
            <a:graphicFrameLocks noChangeAspect="1"/>
          </p:cNvGraphicFramePr>
          <p:nvPr>
            <p:custDataLst>
              <p:tags r:id="rId2"/>
            </p:custDataLst>
            <p:extLst>
              <p:ext uri="{D42A27DB-BD31-4B8C-83A1-F6EECF244321}">
                <p14:modId xmlns:p14="http://schemas.microsoft.com/office/powerpoint/2010/main" val="114651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39"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076" name="Picture 4" descr="target – inlingua International">
            <a:extLst>
              <a:ext uri="{FF2B5EF4-FFF2-40B4-BE49-F238E27FC236}">
                <a16:creationId xmlns:a16="http://schemas.microsoft.com/office/drawing/2014/main" id="{E7D92DFD-495F-4A7B-840F-B13ECE4518C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3674" y="2121570"/>
            <a:ext cx="1378540" cy="13785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 je motivace a jak správně motivovat? - Hardyn.cz">
            <a:extLst>
              <a:ext uri="{FF2B5EF4-FFF2-40B4-BE49-F238E27FC236}">
                <a16:creationId xmlns:a16="http://schemas.microsoft.com/office/drawing/2014/main" id="{CB1A19BF-76F5-4AA2-AF73-66830BB43788}"/>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t="-603"/>
          <a:stretch/>
        </p:blipFill>
        <p:spPr bwMode="auto">
          <a:xfrm>
            <a:off x="999931" y="2057027"/>
            <a:ext cx="1990152" cy="13088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aslowova pyramida lidských potřeb - Filozofie úspěchu">
            <a:extLst>
              <a:ext uri="{FF2B5EF4-FFF2-40B4-BE49-F238E27FC236}">
                <a16:creationId xmlns:a16="http://schemas.microsoft.com/office/drawing/2014/main" id="{FF6F870E-96E0-4A64-ACD0-A1C4B801E0E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18291" y="2025726"/>
            <a:ext cx="2273778" cy="13465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 je úspěch? A jak úspěch vnímají Špaček, Emerson, Dejčmar a další? -  Tomas Rygl">
            <a:extLst>
              <a:ext uri="{FF2B5EF4-FFF2-40B4-BE49-F238E27FC236}">
                <a16:creationId xmlns:a16="http://schemas.microsoft.com/office/drawing/2014/main" id="{340A4B3D-E8C1-4696-8425-B9D0D9DFD91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16340" y="2083182"/>
            <a:ext cx="1998338" cy="1329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C338E3F-6E18-4392-A93F-9882DEBB93C9}"/>
              </a:ext>
            </a:extLst>
          </p:cNvPr>
          <p:cNvSpPr txBox="1"/>
          <p:nvPr/>
        </p:nvSpPr>
        <p:spPr>
          <a:xfrm>
            <a:off x="814163" y="3914074"/>
            <a:ext cx="2361689" cy="563744"/>
          </a:xfrm>
          <a:prstGeom prst="rect">
            <a:avLst/>
          </a:prstGeom>
        </p:spPr>
        <p:txBody>
          <a:bodyPr vert="horz" wrap="square" lIns="0" tIns="0" rIns="0" bIns="0" rtlCol="0">
            <a:spAutoFit/>
          </a:bodyPr>
          <a:lstStyle/>
          <a:p>
            <a:pPr marL="363538" indent="-276225">
              <a:lnSpc>
                <a:spcPct val="120000"/>
              </a:lnSpc>
              <a:buSzPct val="150000"/>
              <a:buFont typeface="Wingdings" panose="05000000000000000000" pitchFamily="2" charset="2"/>
              <a:buChar char="ü"/>
            </a:pPr>
            <a:r>
              <a:rPr lang="cs-CZ" sz="1600" b="1" dirty="0">
                <a:latin typeface="Arial" panose="020B0604020202020204" pitchFamily="34" charset="0"/>
                <a:cs typeface="Arial" panose="020B0604020202020204" pitchFamily="34" charset="0"/>
              </a:rPr>
              <a:t>pozitivní přístup k bilingvismu </a:t>
            </a:r>
            <a:endParaRPr lang="cs-CZ" sz="1600" b="1" dirty="0">
              <a:effectLst/>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0DCA2802-7B98-4EC6-AEA9-85900243DC87}"/>
              </a:ext>
            </a:extLst>
          </p:cNvPr>
          <p:cNvSpPr txBox="1"/>
          <p:nvPr/>
        </p:nvSpPr>
        <p:spPr>
          <a:xfrm>
            <a:off x="3442050" y="3914074"/>
            <a:ext cx="2361689" cy="1231106"/>
          </a:xfrm>
          <a:prstGeom prst="rect">
            <a:avLst/>
          </a:prstGeom>
          <a:noFill/>
        </p:spPr>
        <p:txBody>
          <a:bodyPr wrap="square" lIns="0" tIns="0" rIns="0" bIns="0">
            <a:spAutoFit/>
          </a:bodyPr>
          <a:lstStyle/>
          <a:p>
            <a:pPr marL="363538" indent="-276225">
              <a:buSzPct val="150000"/>
              <a:buFont typeface="Wingdings" panose="05000000000000000000" pitchFamily="2" charset="2"/>
              <a:buChar char="ü"/>
            </a:pPr>
            <a:r>
              <a:rPr lang="cs-CZ" sz="1600" b="1" dirty="0">
                <a:latin typeface="Arial" panose="020B0604020202020204" pitchFamily="34" charset="0"/>
                <a:cs typeface="Arial" panose="020B0604020202020204" pitchFamily="34" charset="0"/>
              </a:rPr>
              <a:t>stanovení si reálných cílů, které budou pro člověka skutečným přínosem</a:t>
            </a:r>
          </a:p>
        </p:txBody>
      </p:sp>
      <p:sp>
        <p:nvSpPr>
          <p:cNvPr id="20" name="TextovéPole 19">
            <a:extLst>
              <a:ext uri="{FF2B5EF4-FFF2-40B4-BE49-F238E27FC236}">
                <a16:creationId xmlns:a16="http://schemas.microsoft.com/office/drawing/2014/main" id="{ECC5D65A-F835-4FD8-892E-8D644C8BE4DD}"/>
              </a:ext>
            </a:extLst>
          </p:cNvPr>
          <p:cNvSpPr txBox="1"/>
          <p:nvPr/>
        </p:nvSpPr>
        <p:spPr>
          <a:xfrm>
            <a:off x="6069937" y="3914074"/>
            <a:ext cx="2361689" cy="984885"/>
          </a:xfrm>
          <a:prstGeom prst="rect">
            <a:avLst/>
          </a:prstGeom>
          <a:noFill/>
        </p:spPr>
        <p:txBody>
          <a:bodyPr wrap="square" lIns="0" tIns="0" rIns="0" bIns="0">
            <a:spAutoFit/>
          </a:bodyPr>
          <a:lstStyle/>
          <a:p>
            <a:pPr marL="363538" indent="-276225">
              <a:buSzPct val="150000"/>
              <a:buFont typeface="Wingdings" panose="05000000000000000000" pitchFamily="2" charset="2"/>
              <a:buChar char="ü"/>
            </a:pPr>
            <a:r>
              <a:rPr lang="cs-CZ" sz="1600" b="1" dirty="0">
                <a:latin typeface="Arial" panose="020B0604020202020204" pitchFamily="34" charset="0"/>
                <a:cs typeface="Arial" panose="020B0604020202020204" pitchFamily="34" charset="0"/>
              </a:rPr>
              <a:t>motivace vycházející ze skutečných zájmů  konkrétního jedince </a:t>
            </a:r>
          </a:p>
        </p:txBody>
      </p:sp>
      <p:sp>
        <p:nvSpPr>
          <p:cNvPr id="22" name="TextovéPole 21">
            <a:extLst>
              <a:ext uri="{FF2B5EF4-FFF2-40B4-BE49-F238E27FC236}">
                <a16:creationId xmlns:a16="http://schemas.microsoft.com/office/drawing/2014/main" id="{71B3C130-8196-478C-98AC-542B7F5B62DF}"/>
              </a:ext>
            </a:extLst>
          </p:cNvPr>
          <p:cNvSpPr txBox="1"/>
          <p:nvPr/>
        </p:nvSpPr>
        <p:spPr>
          <a:xfrm>
            <a:off x="8763758" y="3914074"/>
            <a:ext cx="2361689" cy="1477328"/>
          </a:xfrm>
          <a:prstGeom prst="rect">
            <a:avLst/>
          </a:prstGeom>
          <a:noFill/>
        </p:spPr>
        <p:txBody>
          <a:bodyPr wrap="square" lIns="0" tIns="0" rIns="0" bIns="0">
            <a:spAutoFit/>
          </a:bodyPr>
          <a:lstStyle/>
          <a:p>
            <a:pPr marL="363538" indent="-276225">
              <a:buSzPct val="150000"/>
              <a:buFont typeface="Wingdings" panose="05000000000000000000" pitchFamily="2" charset="2"/>
              <a:buChar char="ü"/>
            </a:pPr>
            <a:r>
              <a:rPr lang="cs-CZ" sz="1600" b="1" dirty="0">
                <a:latin typeface="Arial" panose="020B0604020202020204" pitchFamily="34" charset="0"/>
                <a:cs typeface="Arial" panose="020B0604020202020204" pitchFamily="34" charset="0"/>
              </a:rPr>
              <a:t>vždy je vhodné se řídit mentální a emoční kapacitou dítěte a nechat se v náročnosti výuky vést jeho potřebami</a:t>
            </a:r>
          </a:p>
        </p:txBody>
      </p:sp>
      <p:sp>
        <p:nvSpPr>
          <p:cNvPr id="14" name="Nadpis 1">
            <a:extLst>
              <a:ext uri="{FF2B5EF4-FFF2-40B4-BE49-F238E27FC236}">
                <a16:creationId xmlns:a16="http://schemas.microsoft.com/office/drawing/2014/main" id="{EC310FEC-1D92-D181-EE8B-EFD020E0EBD5}"/>
              </a:ext>
            </a:extLst>
          </p:cNvPr>
          <p:cNvSpPr txBox="1">
            <a:spLocks/>
          </p:cNvSpPr>
          <p:nvPr/>
        </p:nvSpPr>
        <p:spPr>
          <a:xfrm>
            <a:off x="0" y="681037"/>
            <a:ext cx="5774155"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Bilingvismus na spektru </a:t>
            </a:r>
          </a:p>
        </p:txBody>
      </p:sp>
      <p:grpSp>
        <p:nvGrpSpPr>
          <p:cNvPr id="12" name="Group 11">
            <a:extLst>
              <a:ext uri="{FF2B5EF4-FFF2-40B4-BE49-F238E27FC236}">
                <a16:creationId xmlns:a16="http://schemas.microsoft.com/office/drawing/2014/main" id="{FFCDB0FC-8E5A-1E9F-F758-FE6F651BEBCB}"/>
              </a:ext>
            </a:extLst>
          </p:cNvPr>
          <p:cNvGrpSpPr/>
          <p:nvPr/>
        </p:nvGrpSpPr>
        <p:grpSpPr>
          <a:xfrm>
            <a:off x="814163" y="3556217"/>
            <a:ext cx="2361689" cy="173956"/>
            <a:chOff x="814163" y="3585245"/>
            <a:chExt cx="2361689" cy="173956"/>
          </a:xfrm>
        </p:grpSpPr>
        <p:sp>
          <p:nvSpPr>
            <p:cNvPr id="23" name="Rectangle 22">
              <a:extLst>
                <a:ext uri="{FF2B5EF4-FFF2-40B4-BE49-F238E27FC236}">
                  <a16:creationId xmlns:a16="http://schemas.microsoft.com/office/drawing/2014/main" id="{21DDC162-B5F3-CCE6-3DF7-F4C51C6F6EDF}"/>
                </a:ext>
              </a:extLst>
            </p:cNvPr>
            <p:cNvSpPr/>
            <p:nvPr/>
          </p:nvSpPr>
          <p:spPr>
            <a:xfrm>
              <a:off x="814163"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ectangle 6">
              <a:extLst>
                <a:ext uri="{FF2B5EF4-FFF2-40B4-BE49-F238E27FC236}">
                  <a16:creationId xmlns:a16="http://schemas.microsoft.com/office/drawing/2014/main" id="{4C23180F-F200-C524-2653-992406F1E942}"/>
                </a:ext>
              </a:extLst>
            </p:cNvPr>
            <p:cNvSpPr/>
            <p:nvPr/>
          </p:nvSpPr>
          <p:spPr>
            <a:xfrm>
              <a:off x="814163"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Group 9">
            <a:extLst>
              <a:ext uri="{FF2B5EF4-FFF2-40B4-BE49-F238E27FC236}">
                <a16:creationId xmlns:a16="http://schemas.microsoft.com/office/drawing/2014/main" id="{22CE26B1-440A-DBE3-34B6-CE56FC5B04A7}"/>
              </a:ext>
            </a:extLst>
          </p:cNvPr>
          <p:cNvGrpSpPr/>
          <p:nvPr/>
        </p:nvGrpSpPr>
        <p:grpSpPr>
          <a:xfrm>
            <a:off x="3464028" y="3556217"/>
            <a:ext cx="2361689" cy="173956"/>
            <a:chOff x="3464028" y="3585245"/>
            <a:chExt cx="2361689" cy="173956"/>
          </a:xfrm>
        </p:grpSpPr>
        <p:sp>
          <p:nvSpPr>
            <p:cNvPr id="24" name="Rectangle 23">
              <a:extLst>
                <a:ext uri="{FF2B5EF4-FFF2-40B4-BE49-F238E27FC236}">
                  <a16:creationId xmlns:a16="http://schemas.microsoft.com/office/drawing/2014/main" id="{7DBBAA57-3462-0B5A-5318-B2F13C4C8C26}"/>
                </a:ext>
              </a:extLst>
            </p:cNvPr>
            <p:cNvSpPr/>
            <p:nvPr/>
          </p:nvSpPr>
          <p:spPr>
            <a:xfrm>
              <a:off x="3464028"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Rectangle 16">
              <a:extLst>
                <a:ext uri="{FF2B5EF4-FFF2-40B4-BE49-F238E27FC236}">
                  <a16:creationId xmlns:a16="http://schemas.microsoft.com/office/drawing/2014/main" id="{F1C81E2D-67B6-7FFA-45C0-ECD07D27FC57}"/>
                </a:ext>
              </a:extLst>
            </p:cNvPr>
            <p:cNvSpPr/>
            <p:nvPr/>
          </p:nvSpPr>
          <p:spPr>
            <a:xfrm>
              <a:off x="3464028"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9" name="Group 8">
            <a:extLst>
              <a:ext uri="{FF2B5EF4-FFF2-40B4-BE49-F238E27FC236}">
                <a16:creationId xmlns:a16="http://schemas.microsoft.com/office/drawing/2014/main" id="{8B51487B-47A5-37B5-3D75-66A7D08DE5B1}"/>
              </a:ext>
            </a:extLst>
          </p:cNvPr>
          <p:cNvGrpSpPr/>
          <p:nvPr/>
        </p:nvGrpSpPr>
        <p:grpSpPr>
          <a:xfrm>
            <a:off x="6113893" y="3556217"/>
            <a:ext cx="2361689" cy="173956"/>
            <a:chOff x="6113893" y="3585245"/>
            <a:chExt cx="2361689" cy="173956"/>
          </a:xfrm>
        </p:grpSpPr>
        <p:sp>
          <p:nvSpPr>
            <p:cNvPr id="25" name="Rectangle 24">
              <a:extLst>
                <a:ext uri="{FF2B5EF4-FFF2-40B4-BE49-F238E27FC236}">
                  <a16:creationId xmlns:a16="http://schemas.microsoft.com/office/drawing/2014/main" id="{EA787564-16A8-8033-02DF-F4F066F0046C}"/>
                </a:ext>
              </a:extLst>
            </p:cNvPr>
            <p:cNvSpPr/>
            <p:nvPr/>
          </p:nvSpPr>
          <p:spPr>
            <a:xfrm>
              <a:off x="6113893"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Rectangle 18">
              <a:extLst>
                <a:ext uri="{FF2B5EF4-FFF2-40B4-BE49-F238E27FC236}">
                  <a16:creationId xmlns:a16="http://schemas.microsoft.com/office/drawing/2014/main" id="{B8119A18-CCBE-74EF-9501-8A198347C2AF}"/>
                </a:ext>
              </a:extLst>
            </p:cNvPr>
            <p:cNvSpPr/>
            <p:nvPr/>
          </p:nvSpPr>
          <p:spPr>
            <a:xfrm>
              <a:off x="6113893"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 name="Group 7">
            <a:extLst>
              <a:ext uri="{FF2B5EF4-FFF2-40B4-BE49-F238E27FC236}">
                <a16:creationId xmlns:a16="http://schemas.microsoft.com/office/drawing/2014/main" id="{08EE1669-05F1-8E18-D77B-F3D0B07A48B3}"/>
              </a:ext>
            </a:extLst>
          </p:cNvPr>
          <p:cNvGrpSpPr/>
          <p:nvPr/>
        </p:nvGrpSpPr>
        <p:grpSpPr>
          <a:xfrm>
            <a:off x="8763758" y="3556217"/>
            <a:ext cx="2361689" cy="173956"/>
            <a:chOff x="8763758" y="3585245"/>
            <a:chExt cx="2361689" cy="173956"/>
          </a:xfrm>
        </p:grpSpPr>
        <p:sp>
          <p:nvSpPr>
            <p:cNvPr id="26" name="Rectangle 25">
              <a:extLst>
                <a:ext uri="{FF2B5EF4-FFF2-40B4-BE49-F238E27FC236}">
                  <a16:creationId xmlns:a16="http://schemas.microsoft.com/office/drawing/2014/main" id="{E20C2D25-3454-D20B-6720-F83485529710}"/>
                </a:ext>
              </a:extLst>
            </p:cNvPr>
            <p:cNvSpPr/>
            <p:nvPr/>
          </p:nvSpPr>
          <p:spPr>
            <a:xfrm>
              <a:off x="8763758" y="3585245"/>
              <a:ext cx="2361689" cy="130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Rectangle 20">
              <a:extLst>
                <a:ext uri="{FF2B5EF4-FFF2-40B4-BE49-F238E27FC236}">
                  <a16:creationId xmlns:a16="http://schemas.microsoft.com/office/drawing/2014/main" id="{3A7CC2CB-64F7-8833-B8B7-16E359EA5A5B}"/>
                </a:ext>
              </a:extLst>
            </p:cNvPr>
            <p:cNvSpPr/>
            <p:nvPr/>
          </p:nvSpPr>
          <p:spPr>
            <a:xfrm>
              <a:off x="8763758" y="3628788"/>
              <a:ext cx="2361689" cy="130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61210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290"/>
                                        </p:tgtEl>
                                        <p:attrNameLst>
                                          <p:attrName>style.visibility</p:attrName>
                                        </p:attrNameLst>
                                      </p:cBhvr>
                                      <p:to>
                                        <p:strVal val="visible"/>
                                      </p:to>
                                    </p:set>
                                    <p:animEffect transition="in" filter="fade">
                                      <p:cBhvr>
                                        <p:cTn id="28" dur="500"/>
                                        <p:tgtEl>
                                          <p:spTgt spid="1229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6F0F0D-54DD-FB47-C065-714149BA4AD8}"/>
              </a:ext>
            </a:extLst>
          </p:cNvPr>
          <p:cNvGraphicFramePr>
            <a:graphicFrameLocks noChangeAspect="1"/>
          </p:cNvGraphicFramePr>
          <p:nvPr>
            <p:custDataLst>
              <p:tags r:id="rId2"/>
            </p:custDataLst>
            <p:extLst>
              <p:ext uri="{D42A27DB-BD31-4B8C-83A1-F6EECF244321}">
                <p14:modId xmlns:p14="http://schemas.microsoft.com/office/powerpoint/2010/main" val="99742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63"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122" name="Picture 2" descr="Puzzle woman head concept psychology Royalty Free Vector">
            <a:extLst>
              <a:ext uri="{FF2B5EF4-FFF2-40B4-BE49-F238E27FC236}">
                <a16:creationId xmlns:a16="http://schemas.microsoft.com/office/drawing/2014/main" id="{CDA9EA92-A333-42A8-A030-8AD89B0EB63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4220" b="8226"/>
          <a:stretch/>
        </p:blipFill>
        <p:spPr bwMode="auto">
          <a:xfrm>
            <a:off x="8727724" y="3096283"/>
            <a:ext cx="2322709" cy="2193677"/>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a:extLst>
              <a:ext uri="{FF2B5EF4-FFF2-40B4-BE49-F238E27FC236}">
                <a16:creationId xmlns:a16="http://schemas.microsoft.com/office/drawing/2014/main" id="{11E6310F-56C1-B3A2-4698-EDF642A20786}"/>
              </a:ext>
            </a:extLst>
          </p:cNvPr>
          <p:cNvSpPr txBox="1">
            <a:spLocks/>
          </p:cNvSpPr>
          <p:nvPr/>
        </p:nvSpPr>
        <p:spPr>
          <a:xfrm>
            <a:off x="0" y="681037"/>
            <a:ext cx="5774155"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Bilingvismus na spektru </a:t>
            </a:r>
          </a:p>
        </p:txBody>
      </p:sp>
      <p:sp>
        <p:nvSpPr>
          <p:cNvPr id="10" name="TextovéPole 3">
            <a:extLst>
              <a:ext uri="{FF2B5EF4-FFF2-40B4-BE49-F238E27FC236}">
                <a16:creationId xmlns:a16="http://schemas.microsoft.com/office/drawing/2014/main" id="{A4682963-F659-4B17-91FD-A9BC0496B965}"/>
              </a:ext>
            </a:extLst>
          </p:cNvPr>
          <p:cNvSpPr txBox="1"/>
          <p:nvPr/>
        </p:nvSpPr>
        <p:spPr>
          <a:xfrm>
            <a:off x="809628" y="1568040"/>
            <a:ext cx="10584086"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l-PL" sz="2400" b="1" dirty="0">
                <a:solidFill>
                  <a:schemeClr val="tx1"/>
                </a:solidFill>
                <a:latin typeface="Arial Black" panose="020B0A04020102020204" pitchFamily="34" charset="0"/>
              </a:rPr>
              <a:t>Jak můžeme jedince na spektru v bilingvismu podpořit: </a:t>
            </a:r>
            <a:endParaRPr lang="cs-CZ" sz="2400" b="1" dirty="0">
              <a:solidFill>
                <a:schemeClr val="tx1"/>
              </a:solidFill>
              <a:latin typeface="Arial Black" panose="020B0A04020102020204" pitchFamily="34" charset="0"/>
            </a:endParaRPr>
          </a:p>
        </p:txBody>
      </p:sp>
      <p:sp>
        <p:nvSpPr>
          <p:cNvPr id="11" name="Zástupný obsah 2">
            <a:extLst>
              <a:ext uri="{FF2B5EF4-FFF2-40B4-BE49-F238E27FC236}">
                <a16:creationId xmlns:a16="http://schemas.microsoft.com/office/drawing/2014/main" id="{7193767B-A1D6-E838-2C61-7D0398369243}"/>
              </a:ext>
            </a:extLst>
          </p:cNvPr>
          <p:cNvSpPr txBox="1">
            <a:spLocks/>
          </p:cNvSpPr>
          <p:nvPr/>
        </p:nvSpPr>
        <p:spPr>
          <a:xfrm>
            <a:off x="809627" y="3009752"/>
            <a:ext cx="7685869" cy="2366738"/>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2400"/>
              </a:spcBef>
              <a:buFontTx/>
              <a:buChar char="-"/>
            </a:pPr>
            <a:r>
              <a:rPr lang="cs-CZ" sz="2000" dirty="0">
                <a:latin typeface="Arial" panose="020B0604020202020204" pitchFamily="34" charset="0"/>
                <a:cs typeface="Arial" panose="020B0604020202020204" pitchFamily="34" charset="0"/>
              </a:rPr>
              <a:t>Vícero příkladů  </a:t>
            </a:r>
          </a:p>
          <a:p>
            <a:pPr>
              <a:lnSpc>
                <a:spcPct val="120000"/>
              </a:lnSpc>
              <a:spcBef>
                <a:spcPts val="2400"/>
              </a:spcBef>
              <a:buFontTx/>
              <a:buChar char="-"/>
            </a:pPr>
            <a:r>
              <a:rPr lang="cs-CZ" sz="2000" dirty="0">
                <a:latin typeface="Arial" panose="020B0604020202020204" pitchFamily="34" charset="0"/>
                <a:cs typeface="Arial" panose="020B0604020202020204" pitchFamily="34" charset="0"/>
              </a:rPr>
              <a:t>Více variabilních kontextů    </a:t>
            </a:r>
          </a:p>
          <a:p>
            <a:pPr>
              <a:lnSpc>
                <a:spcPct val="120000"/>
              </a:lnSpc>
              <a:spcBef>
                <a:spcPts val="2400"/>
              </a:spcBef>
              <a:buFontTx/>
              <a:buChar char="-"/>
            </a:pPr>
            <a:r>
              <a:rPr lang="cs-CZ" sz="2000" dirty="0">
                <a:latin typeface="Arial" panose="020B0604020202020204" pitchFamily="34" charset="0"/>
                <a:cs typeface="Arial" panose="020B0604020202020204" pitchFamily="34" charset="0"/>
              </a:rPr>
              <a:t>Prezentace praktického využití v sociálních situacích</a:t>
            </a:r>
          </a:p>
          <a:p>
            <a:pPr>
              <a:lnSpc>
                <a:spcPct val="120000"/>
              </a:lnSpc>
              <a:spcBef>
                <a:spcPts val="2400"/>
              </a:spcBef>
              <a:buFontTx/>
              <a:buChar char="-"/>
            </a:pPr>
            <a:r>
              <a:rPr lang="cs-CZ" sz="2000" dirty="0">
                <a:latin typeface="Arial" panose="020B0604020202020204" pitchFamily="34" charset="0"/>
                <a:cs typeface="Arial" panose="020B0604020202020204" pitchFamily="34" charset="0"/>
              </a:rPr>
              <a:t>Motivace založená na specifických zájmech konkrétního jedince  </a:t>
            </a:r>
          </a:p>
        </p:txBody>
      </p:sp>
    </p:spTree>
    <p:extLst>
      <p:ext uri="{BB962C8B-B14F-4D97-AF65-F5344CB8AC3E}">
        <p14:creationId xmlns:p14="http://schemas.microsoft.com/office/powerpoint/2010/main" val="86414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04DA8AF-5DFA-931F-DFCE-690EA90D1603}"/>
              </a:ext>
            </a:extLst>
          </p:cNvPr>
          <p:cNvGraphicFramePr>
            <a:graphicFrameLocks noChangeAspect="1"/>
          </p:cNvGraphicFramePr>
          <p:nvPr>
            <p:custDataLst>
              <p:tags r:id="rId2"/>
            </p:custDataLst>
            <p:extLst>
              <p:ext uri="{D42A27DB-BD31-4B8C-83A1-F6EECF244321}">
                <p14:modId xmlns:p14="http://schemas.microsoft.com/office/powerpoint/2010/main" val="3262160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8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4" descr="Jak vzniká duha a dá se dostat na její konec? | VědaŽivě.cz">
            <a:extLst>
              <a:ext uri="{FF2B5EF4-FFF2-40B4-BE49-F238E27FC236}">
                <a16:creationId xmlns:a16="http://schemas.microsoft.com/office/drawing/2014/main" id="{5C227074-0BA4-E726-FB5F-57A9CD1048A9}"/>
              </a:ext>
            </a:extLst>
          </p:cNvPr>
          <p:cNvPicPr>
            <a:picLocks noChangeAspect="1" noChangeArrowheads="1"/>
          </p:cNvPicPr>
          <p:nvPr/>
        </p:nvPicPr>
        <p:blipFill rotWithShape="1">
          <a:blip r:embed="rId7" cstate="hqprint">
            <a:alphaModFix amt="50000"/>
            <a:extLst>
              <a:ext uri="{BEBA8EAE-BF5A-486C-A8C5-ECC9F3942E4B}">
                <a14:imgProps xmlns:a14="http://schemas.microsoft.com/office/drawing/2010/main">
                  <a14:imgLayer r:embed="rId8">
                    <a14:imgEffect>
                      <a14:artisticBlur radius="100"/>
                    </a14:imgEffect>
                  </a14:imgLayer>
                </a14:imgProps>
              </a:ext>
              <a:ext uri="{28A0092B-C50C-407E-A947-70E740481C1C}">
                <a14:useLocalDpi xmlns:a14="http://schemas.microsoft.com/office/drawing/2010/main"/>
              </a:ext>
            </a:extLst>
          </a:blip>
          <a:srcRect/>
          <a:stretch/>
        </p:blipFill>
        <p:spPr bwMode="auto">
          <a:xfrm>
            <a:off x="10529634" y="1"/>
            <a:ext cx="16623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ORLD AUTISM AWARENESS DAY - April 2, 2022 - National Today">
            <a:extLst>
              <a:ext uri="{FF2B5EF4-FFF2-40B4-BE49-F238E27FC236}">
                <a16:creationId xmlns:a16="http://schemas.microsoft.com/office/drawing/2014/main" id="{AEE6B17C-4C70-4C41-E32C-C6CEDF9DBF29}"/>
              </a:ext>
            </a:extLst>
          </p:cNvPr>
          <p:cNvPicPr>
            <a:picLocks noChangeAspect="1" noChangeArrowheads="1"/>
          </p:cNvPicPr>
          <p:nvPr/>
        </p:nvPicPr>
        <p:blipFill rotWithShape="1">
          <a:blip r:embed="rId9" cstate="hqprint">
            <a:alphaModFix amt="50000"/>
            <a:extLst>
              <a:ext uri="{BEBA8EAE-BF5A-486C-A8C5-ECC9F3942E4B}">
                <a14:imgProps xmlns:a14="http://schemas.microsoft.com/office/drawing/2010/main">
                  <a14:imgLayer r:embed="rId10">
                    <a14:imgEffect>
                      <a14:artisticBlur radius="100"/>
                    </a14:imgEffect>
                  </a14:imgLayer>
                </a14:imgProps>
              </a:ext>
              <a:ext uri="{28A0092B-C50C-407E-A947-70E740481C1C}">
                <a14:useLocalDpi xmlns:a14="http://schemas.microsoft.com/office/drawing/2010/main"/>
              </a:ext>
            </a:extLst>
          </a:blip>
          <a:srcRect/>
          <a:stretch/>
        </p:blipFill>
        <p:spPr bwMode="auto">
          <a:xfrm>
            <a:off x="-1" y="0"/>
            <a:ext cx="16623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B487129-7CB0-4F71-8DB0-3F8CCFB703C5}"/>
              </a:ext>
            </a:extLst>
          </p:cNvPr>
          <p:cNvSpPr txBox="1"/>
          <p:nvPr/>
        </p:nvSpPr>
        <p:spPr>
          <a:xfrm>
            <a:off x="2633358" y="1617906"/>
            <a:ext cx="6925283" cy="4656211"/>
          </a:xfrm>
          <a:prstGeom prst="rect">
            <a:avLst/>
          </a:prstGeom>
          <a:noFill/>
        </p:spPr>
        <p:txBody>
          <a:bodyPr wrap="square">
            <a:spAutoFit/>
          </a:bodyPr>
          <a:lstStyle/>
          <a:p>
            <a:pPr marL="0" marR="0" lvl="0" indent="0" algn="ctr" defTabSz="914400" eaLnBrk="0" fontAlgn="base" latinLnBrk="0" hangingPunct="0">
              <a:lnSpc>
                <a:spcPct val="114000"/>
              </a:lnSpc>
              <a:spcBef>
                <a:spcPts val="28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Vyjadřování svých emocí a svých vnitřní stavů, vyjádření úhlu pohledu, své perspektivy i pochopení emocí</a:t>
            </a:r>
            <a:r>
              <a:rPr lang="cs-CZ" altLang="cs-CZ" sz="2000" dirty="0">
                <a:latin typeface="Arial" panose="020B0604020202020204" pitchFamily="34" charset="0"/>
                <a:ea typeface="Calibri" panose="020F0502020204030204" pitchFamily="34" charset="0"/>
                <a:cs typeface="Arial" panose="020B0604020202020204" pitchFamily="34" charset="0"/>
              </a:rPr>
              <a:t>, vnitřních stavů a perspektivy někoho jiného </a:t>
            </a: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může být jednodušší v rámci jednotlivých jazyků.</a:t>
            </a:r>
          </a:p>
          <a:p>
            <a:pPr algn="ctr" eaLnBrk="0" fontAlgn="base" hangingPunct="0">
              <a:lnSpc>
                <a:spcPct val="114000"/>
              </a:lnSpc>
              <a:spcBef>
                <a:spcPts val="2800"/>
              </a:spcBef>
              <a:spcAft>
                <a:spcPct val="0"/>
              </a:spcAft>
            </a:pP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Každý jazyk skr</a:t>
            </a:r>
            <a:r>
              <a:rPr lang="cs-CZ" altLang="cs-CZ" sz="2000" dirty="0">
                <a:latin typeface="Arial" panose="020B0604020202020204" pitchFamily="34" charset="0"/>
                <a:ea typeface="Calibri" panose="020F0502020204030204" pitchFamily="34" charset="0"/>
                <a:cs typeface="Arial" panose="020B0604020202020204" pitchFamily="34" charset="0"/>
              </a:rPr>
              <a:t>ývá</a:t>
            </a: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určité množství specifických vyjádření konkrétních stavů mysli určitým způsobem.</a:t>
            </a:r>
          </a:p>
          <a:p>
            <a:pPr marL="0" marR="0" lvl="0" indent="0" algn="ctr" defTabSz="914400" eaLnBrk="0" fontAlgn="base" latinLnBrk="0" hangingPunct="0">
              <a:lnSpc>
                <a:spcPct val="114000"/>
              </a:lnSpc>
              <a:spcBef>
                <a:spcPts val="28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Bilingvismus jako takový tuto schopnost rozvíjí a přesně to je potřeba rozvíjet právě u lidí s autismem.</a:t>
            </a:r>
          </a:p>
          <a:p>
            <a:pPr marL="0" marR="0" lvl="0" indent="0" algn="ctr" defTabSz="914400" eaLnBrk="0" fontAlgn="base" latinLnBrk="0" hangingPunct="0">
              <a:lnSpc>
                <a:spcPct val="114000"/>
              </a:lnSpc>
              <a:spcBef>
                <a:spcPts val="28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Ranný bilingvismus stimuluje dovednost přejímání perspektivy druhého člověka a to s dlouhodobým účinkem.</a:t>
            </a:r>
            <a:endParaRPr kumimoji="0" lang="cs-CZ" altLang="cs-CZ"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4" descr="Jak vzniká duha a dá se dostat na její konec? | VědaŽivě.cz">
            <a:extLst>
              <a:ext uri="{FF2B5EF4-FFF2-40B4-BE49-F238E27FC236}">
                <a16:creationId xmlns:a16="http://schemas.microsoft.com/office/drawing/2014/main" id="{8F83C23C-675D-410B-95F6-BD600C841663}"/>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10529634" y="2207985"/>
            <a:ext cx="1662366" cy="2442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ORLD AUTISM AWARENESS DAY - April 2, 2022 - National Today">
            <a:extLst>
              <a:ext uri="{FF2B5EF4-FFF2-40B4-BE49-F238E27FC236}">
                <a16:creationId xmlns:a16="http://schemas.microsoft.com/office/drawing/2014/main" id="{A67E541E-BD6F-4CA6-BD5C-9681CDECFFC7}"/>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1" y="2207984"/>
            <a:ext cx="1662367" cy="244203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F946CF02-1CEF-CC22-2D67-EB18EC8C4201}"/>
              </a:ext>
            </a:extLst>
          </p:cNvPr>
          <p:cNvSpPr txBox="1">
            <a:spLocks/>
          </p:cNvSpPr>
          <p:nvPr/>
        </p:nvSpPr>
        <p:spPr>
          <a:xfrm>
            <a:off x="0" y="681037"/>
            <a:ext cx="5774155"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Bilingvismus na spektru </a:t>
            </a:r>
          </a:p>
        </p:txBody>
      </p:sp>
    </p:spTree>
    <p:extLst>
      <p:ext uri="{BB962C8B-B14F-4D97-AF65-F5344CB8AC3E}">
        <p14:creationId xmlns:p14="http://schemas.microsoft.com/office/powerpoint/2010/main" val="1452020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7E0F923-5938-2E21-171D-485C580973A7}"/>
              </a:ext>
            </a:extLst>
          </p:cNvPr>
          <p:cNvGraphicFramePr>
            <a:graphicFrameLocks noChangeAspect="1"/>
          </p:cNvGraphicFramePr>
          <p:nvPr>
            <p:custDataLst>
              <p:tags r:id="rId2"/>
            </p:custDataLst>
            <p:extLst>
              <p:ext uri="{D42A27DB-BD31-4B8C-83A1-F6EECF244321}">
                <p14:modId xmlns:p14="http://schemas.microsoft.com/office/powerpoint/2010/main" val="40334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2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Zástupný obsah 4">
            <a:extLst>
              <a:ext uri="{FF2B5EF4-FFF2-40B4-BE49-F238E27FC236}">
                <a16:creationId xmlns:a16="http://schemas.microsoft.com/office/drawing/2014/main" id="{E38E6783-E930-4753-8378-77FB199BE4E7}"/>
              </a:ext>
            </a:extLst>
          </p:cNvPr>
          <p:cNvSpPr>
            <a:spLocks noGrp="1"/>
          </p:cNvSpPr>
          <p:nvPr>
            <p:ph idx="1"/>
          </p:nvPr>
        </p:nvSpPr>
        <p:spPr>
          <a:xfrm>
            <a:off x="827733" y="1681465"/>
            <a:ext cx="6516042" cy="193899"/>
          </a:xfrm>
        </p:spPr>
        <p:txBody>
          <a:bodyPr wrap="square" lIns="0" tIns="0" rIns="0" bIns="0">
            <a:spAutoFit/>
          </a:bodyPr>
          <a:lstStyle/>
          <a:p>
            <a:pPr marL="0" indent="0">
              <a:spcBef>
                <a:spcPts val="400"/>
              </a:spcBef>
              <a:buNone/>
            </a:pP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 Individuální přístup </a:t>
            </a:r>
            <a:endParaRPr lang="cs-CZ" sz="14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8194" name="Picture 2" descr="Individuální přístup - Maxlík.cz">
            <a:extLst>
              <a:ext uri="{FF2B5EF4-FFF2-40B4-BE49-F238E27FC236}">
                <a16:creationId xmlns:a16="http://schemas.microsoft.com/office/drawing/2014/main" id="{CD0951BE-3B2D-4F4F-AC83-A92ED535FF8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32782" y="1653844"/>
            <a:ext cx="1086161" cy="10861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trukturované učení">
            <a:extLst>
              <a:ext uri="{FF2B5EF4-FFF2-40B4-BE49-F238E27FC236}">
                <a16:creationId xmlns:a16="http://schemas.microsoft.com/office/drawing/2014/main" id="{BE63CAD0-AEF5-4003-9FEC-A9AA1456B5D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13371" y="5121255"/>
            <a:ext cx="2240024" cy="125441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TRUKTUROVANÉ UČENÍ. Příklady vzdělávací práce u žáků s poruchami  autistického spektra v naší škole - PDF Stažení zdarma">
            <a:extLst>
              <a:ext uri="{FF2B5EF4-FFF2-40B4-BE49-F238E27FC236}">
                <a16:creationId xmlns:a16="http://schemas.microsoft.com/office/drawing/2014/main" id="{86A02792-7F99-4669-86DB-62696E5CC986}"/>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b="-26"/>
          <a:stretch/>
        </p:blipFill>
        <p:spPr bwMode="auto">
          <a:xfrm>
            <a:off x="9859158" y="1944177"/>
            <a:ext cx="1589084" cy="20142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9C78A2F-C5AA-4077-896F-B2E05DEE16E5}"/>
              </a:ext>
            </a:extLst>
          </p:cNvPr>
          <p:cNvSpPr txBox="1"/>
          <p:nvPr/>
        </p:nvSpPr>
        <p:spPr>
          <a:xfrm>
            <a:off x="827733" y="2143240"/>
            <a:ext cx="6516042" cy="215444"/>
          </a:xfrm>
          <a:prstGeom prst="rect">
            <a:avLst/>
          </a:prstGeom>
          <a:noFill/>
        </p:spPr>
        <p:txBody>
          <a:bodyPr wrap="square" lIns="0" tIns="0" rIns="0" bIns="0">
            <a:spAutoFit/>
          </a:bodyPr>
          <a:lstStyle/>
          <a:p>
            <a:pPr>
              <a:spcBef>
                <a:spcPts val="400"/>
              </a:spcBef>
            </a:pP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2. Strukturalizace prostoru, času a činností </a:t>
            </a:r>
          </a:p>
        </p:txBody>
      </p:sp>
      <p:sp>
        <p:nvSpPr>
          <p:cNvPr id="13" name="TextovéPole 12">
            <a:extLst>
              <a:ext uri="{FF2B5EF4-FFF2-40B4-BE49-F238E27FC236}">
                <a16:creationId xmlns:a16="http://schemas.microsoft.com/office/drawing/2014/main" id="{C231BEB1-3E6E-4A65-8ED7-844CDA5FFE76}"/>
              </a:ext>
            </a:extLst>
          </p:cNvPr>
          <p:cNvSpPr txBox="1"/>
          <p:nvPr/>
        </p:nvSpPr>
        <p:spPr>
          <a:xfrm>
            <a:off x="827733" y="2626560"/>
            <a:ext cx="6516042" cy="215444"/>
          </a:xfrm>
          <a:prstGeom prst="rect">
            <a:avLst/>
          </a:prstGeom>
          <a:noFill/>
        </p:spPr>
        <p:txBody>
          <a:bodyPr wrap="square" lIns="0" tIns="0" rIns="0" bIns="0">
            <a:spAutoFit/>
          </a:bodyPr>
          <a:lstStyle/>
          <a:p>
            <a:pPr>
              <a:spcBef>
                <a:spcPts val="400"/>
              </a:spcBef>
            </a:pPr>
            <a:r>
              <a:rPr lang="cs-CZ" sz="1400" b="1" dirty="0">
                <a:solidFill>
                  <a:schemeClr val="tx1">
                    <a:lumMod val="85000"/>
                    <a:lumOff val="15000"/>
                  </a:schemeClr>
                </a:solidFill>
                <a:latin typeface="Arial" panose="020B0604020202020204" pitchFamily="34" charset="0"/>
                <a:cs typeface="Arial" panose="020B0604020202020204" pitchFamily="34" charset="0"/>
              </a:rPr>
              <a:t>3. Vizuální podporu</a:t>
            </a: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a:t>
            </a:r>
          </a:p>
        </p:txBody>
      </p:sp>
      <p:sp>
        <p:nvSpPr>
          <p:cNvPr id="15" name="TextovéPole 14">
            <a:extLst>
              <a:ext uri="{FF2B5EF4-FFF2-40B4-BE49-F238E27FC236}">
                <a16:creationId xmlns:a16="http://schemas.microsoft.com/office/drawing/2014/main" id="{8720FD75-D8BC-4CCA-89B6-6F0DE763D6B6}"/>
              </a:ext>
            </a:extLst>
          </p:cNvPr>
          <p:cNvSpPr txBox="1"/>
          <p:nvPr/>
        </p:nvSpPr>
        <p:spPr>
          <a:xfrm>
            <a:off x="1056333" y="2975942"/>
            <a:ext cx="6287442" cy="964367"/>
          </a:xfrm>
          <a:prstGeom prst="rect">
            <a:avLst/>
          </a:prstGeom>
          <a:noFill/>
        </p:spPr>
        <p:txBody>
          <a:bodyPr wrap="square" lIns="0" tIns="0" rIns="0" bIns="0">
            <a:spAutoFit/>
          </a:bodyPr>
          <a:lstStyle/>
          <a:p>
            <a:pPr marL="104775" indent="-104775">
              <a:spcBef>
                <a:spcPts val="400"/>
              </a:spcBef>
              <a:buNone/>
            </a:pP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Každé dítě na spektru má různou míru potřeby vizualizace struktury: </a:t>
            </a:r>
          </a:p>
          <a:p>
            <a:pPr marL="104775" indent="-104775">
              <a:spcBef>
                <a:spcPts val="400"/>
              </a:spcBef>
              <a:buFontTx/>
              <a:buChar char="-"/>
            </a:pP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prostoru</a:t>
            </a:r>
            <a:r>
              <a:rPr lang="cs-CZ"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a:t>
            </a:r>
          </a:p>
          <a:p>
            <a:pPr marL="104775">
              <a:spcBef>
                <a:spcPts val="400"/>
              </a:spcBef>
            </a:pPr>
            <a:r>
              <a:rPr lang="cs-CZ"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Např.: označené místo, kde bude sedět, kde se v místnosti hrají hry, kde si může odpočinout v případě přehlcení podněty)</a:t>
            </a:r>
          </a:p>
        </p:txBody>
      </p:sp>
      <p:sp>
        <p:nvSpPr>
          <p:cNvPr id="17" name="TextovéPole 16">
            <a:extLst>
              <a:ext uri="{FF2B5EF4-FFF2-40B4-BE49-F238E27FC236}">
                <a16:creationId xmlns:a16="http://schemas.microsoft.com/office/drawing/2014/main" id="{D87EB523-B5F0-4A6F-B551-D6EE67E25280}"/>
              </a:ext>
            </a:extLst>
          </p:cNvPr>
          <p:cNvSpPr txBox="1"/>
          <p:nvPr/>
        </p:nvSpPr>
        <p:spPr>
          <a:xfrm>
            <a:off x="1056333" y="4074247"/>
            <a:ext cx="6287442" cy="482183"/>
          </a:xfrm>
          <a:prstGeom prst="rect">
            <a:avLst/>
          </a:prstGeom>
          <a:noFill/>
        </p:spPr>
        <p:txBody>
          <a:bodyPr wrap="square" lIns="0" tIns="0" rIns="0" bIns="0">
            <a:spAutoFit/>
          </a:bodyPr>
          <a:lstStyle/>
          <a:p>
            <a:pPr marL="104775" indent="-104775">
              <a:spcBef>
                <a:spcPts val="400"/>
              </a:spcBef>
              <a:buFontTx/>
              <a:buChar char="-"/>
            </a:pP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času</a:t>
            </a:r>
            <a:r>
              <a:rPr lang="cs-CZ"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 posloupnosti činností, jak za sebou budou následovat  </a:t>
            </a:r>
          </a:p>
          <a:p>
            <a:pPr marL="104775">
              <a:spcBef>
                <a:spcPts val="400"/>
              </a:spcBef>
            </a:pPr>
            <a:r>
              <a:rPr lang="cs-CZ"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Např.: slovně napsáno nebo v obrázkové verzi na kartičkách</a:t>
            </a:r>
          </a:p>
        </p:txBody>
      </p:sp>
      <p:sp>
        <p:nvSpPr>
          <p:cNvPr id="19" name="TextovéPole 18">
            <a:extLst>
              <a:ext uri="{FF2B5EF4-FFF2-40B4-BE49-F238E27FC236}">
                <a16:creationId xmlns:a16="http://schemas.microsoft.com/office/drawing/2014/main" id="{8F491496-AC88-41CC-B73F-880D96BC9909}"/>
              </a:ext>
            </a:extLst>
          </p:cNvPr>
          <p:cNvSpPr txBox="1"/>
          <p:nvPr/>
        </p:nvSpPr>
        <p:spPr>
          <a:xfrm>
            <a:off x="1056333" y="4690368"/>
            <a:ext cx="6287442" cy="430887"/>
          </a:xfrm>
          <a:prstGeom prst="rect">
            <a:avLst/>
          </a:prstGeom>
          <a:noFill/>
        </p:spPr>
        <p:txBody>
          <a:bodyPr wrap="square" lIns="0" tIns="0" rIns="0" bIns="0">
            <a:spAutoFit/>
          </a:bodyPr>
          <a:lstStyle/>
          <a:p>
            <a:pPr marL="104775">
              <a:spcBef>
                <a:spcPts val="400"/>
              </a:spcBef>
              <a:buNone/>
            </a:pPr>
            <a:r>
              <a:rPr lang="cs-CZ" sz="1400" dirty="0">
                <a:solidFill>
                  <a:schemeClr val="tx1">
                    <a:lumMod val="85000"/>
                    <a:lumOff val="15000"/>
                  </a:schemeClr>
                </a:solidFill>
                <a:latin typeface="Arial" panose="020B0604020202020204" pitchFamily="34" charset="0"/>
                <a:cs typeface="Arial" panose="020B0604020202020204" pitchFamily="34" charset="0"/>
              </a:rPr>
              <a:t>Lidé na spektru jsou však obecně více vnímaví k vizuálním podnětům, </a:t>
            </a:r>
            <a:br>
              <a:rPr lang="cs-CZ" sz="1400" dirty="0">
                <a:solidFill>
                  <a:schemeClr val="tx1">
                    <a:lumMod val="85000"/>
                    <a:lumOff val="15000"/>
                  </a:schemeClr>
                </a:solidFill>
                <a:latin typeface="Arial" panose="020B0604020202020204" pitchFamily="34" charset="0"/>
                <a:cs typeface="Arial" panose="020B0604020202020204" pitchFamily="34" charset="0"/>
              </a:rPr>
            </a:br>
            <a:r>
              <a:rPr lang="cs-CZ" sz="1400" dirty="0">
                <a:solidFill>
                  <a:schemeClr val="tx1">
                    <a:lumMod val="85000"/>
                    <a:lumOff val="15000"/>
                  </a:schemeClr>
                </a:solidFill>
                <a:latin typeface="Arial" panose="020B0604020202020204" pitchFamily="34" charset="0"/>
                <a:cs typeface="Arial" panose="020B0604020202020204" pitchFamily="34" charset="0"/>
              </a:rPr>
              <a:t>protože jsou jasné, uchopitelné a předvídatelné.   </a:t>
            </a:r>
          </a:p>
        </p:txBody>
      </p:sp>
      <p:sp>
        <p:nvSpPr>
          <p:cNvPr id="21" name="TextovéPole 20">
            <a:extLst>
              <a:ext uri="{FF2B5EF4-FFF2-40B4-BE49-F238E27FC236}">
                <a16:creationId xmlns:a16="http://schemas.microsoft.com/office/drawing/2014/main" id="{B90C7308-1893-4E8D-8FFB-FAEE693B3738}"/>
              </a:ext>
            </a:extLst>
          </p:cNvPr>
          <p:cNvSpPr txBox="1"/>
          <p:nvPr/>
        </p:nvSpPr>
        <p:spPr>
          <a:xfrm>
            <a:off x="827733" y="5389131"/>
            <a:ext cx="6516042" cy="482183"/>
          </a:xfrm>
          <a:prstGeom prst="rect">
            <a:avLst/>
          </a:prstGeom>
          <a:noFill/>
        </p:spPr>
        <p:txBody>
          <a:bodyPr wrap="square" lIns="0" tIns="0" rIns="0" bIns="0">
            <a:spAutoFit/>
          </a:bodyPr>
          <a:lstStyle/>
          <a:p>
            <a:pPr>
              <a:spcBef>
                <a:spcPts val="400"/>
              </a:spcBef>
            </a:pPr>
            <a:r>
              <a:rPr lang="cs-CZ" sz="1400" b="1" dirty="0">
                <a:solidFill>
                  <a:schemeClr val="tx1">
                    <a:lumMod val="85000"/>
                    <a:lumOff val="15000"/>
                  </a:schemeClr>
                </a:solidFill>
                <a:latin typeface="Arial" panose="020B0604020202020204" pitchFamily="34" charset="0"/>
                <a:cs typeface="Arial" panose="020B0604020202020204" pitchFamily="34" charset="0"/>
              </a:rPr>
              <a:t>4. Motivační stimuly </a:t>
            </a:r>
          </a:p>
          <a:p>
            <a:pPr marL="0" indent="0">
              <a:spcBef>
                <a:spcPts val="400"/>
              </a:spcBef>
              <a:buNone/>
            </a:pPr>
            <a:r>
              <a:rPr lang="cs-CZ" sz="1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(sociální, individuální, skupinová, činností, …)</a:t>
            </a:r>
          </a:p>
        </p:txBody>
      </p:sp>
      <p:sp>
        <p:nvSpPr>
          <p:cNvPr id="23" name="TextovéPole 22">
            <a:extLst>
              <a:ext uri="{FF2B5EF4-FFF2-40B4-BE49-F238E27FC236}">
                <a16:creationId xmlns:a16="http://schemas.microsoft.com/office/drawing/2014/main" id="{562B2992-D683-46E1-857B-C247E2FF104A}"/>
              </a:ext>
            </a:extLst>
          </p:cNvPr>
          <p:cNvSpPr txBox="1"/>
          <p:nvPr/>
        </p:nvSpPr>
        <p:spPr>
          <a:xfrm>
            <a:off x="827733" y="6139187"/>
            <a:ext cx="6516042" cy="215444"/>
          </a:xfrm>
          <a:prstGeom prst="rect">
            <a:avLst/>
          </a:prstGeom>
          <a:noFill/>
        </p:spPr>
        <p:txBody>
          <a:bodyPr wrap="square" lIns="0" tIns="0" rIns="0" bIns="0">
            <a:spAutoFit/>
          </a:bodyPr>
          <a:lstStyle/>
          <a:p>
            <a:pPr>
              <a:spcBef>
                <a:spcPts val="400"/>
              </a:spcBef>
            </a:pPr>
            <a:r>
              <a:rPr lang="cs-CZ" sz="1400" b="1" dirty="0">
                <a:solidFill>
                  <a:schemeClr val="tx1">
                    <a:lumMod val="85000"/>
                    <a:lumOff val="15000"/>
                  </a:schemeClr>
                </a:solidFill>
                <a:latin typeface="Arial" panose="020B0604020202020204" pitchFamily="34" charset="0"/>
                <a:cs typeface="Arial" panose="020B0604020202020204" pitchFamily="34" charset="0"/>
              </a:rPr>
              <a:t>5. </a:t>
            </a:r>
            <a:r>
              <a:rPr lang="cs-CZ" sz="14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Odpočinek </a:t>
            </a:r>
          </a:p>
        </p:txBody>
      </p:sp>
      <p:pic>
        <p:nvPicPr>
          <p:cNvPr id="4098" name="Picture 2" descr="Strukturované učení v 1.A, O-Vítkovice">
            <a:extLst>
              <a:ext uri="{FF2B5EF4-FFF2-40B4-BE49-F238E27FC236}">
                <a16:creationId xmlns:a16="http://schemas.microsoft.com/office/drawing/2014/main" id="{563D54BC-FA50-477F-BC5D-3185306596D7}"/>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786679" y="3429000"/>
            <a:ext cx="1842513" cy="1427787"/>
          </a:xfrm>
          <a:prstGeom prst="rect">
            <a:avLst/>
          </a:prstGeom>
          <a:noFill/>
          <a:extLst>
            <a:ext uri="{909E8E84-426E-40DD-AFC4-6F175D3DCCD1}">
              <a14:hiddenFill xmlns:a14="http://schemas.microsoft.com/office/drawing/2010/main">
                <a:solidFill>
                  <a:srgbClr val="FFFFFF"/>
                </a:solidFill>
              </a14:hiddenFill>
            </a:ext>
          </a:extLst>
        </p:spPr>
      </p:pic>
      <p:sp>
        <p:nvSpPr>
          <p:cNvPr id="16" name="Nadpis 1">
            <a:extLst>
              <a:ext uri="{FF2B5EF4-FFF2-40B4-BE49-F238E27FC236}">
                <a16:creationId xmlns:a16="http://schemas.microsoft.com/office/drawing/2014/main" id="{8C073C04-E86C-71CB-16D0-B8860FB64234}"/>
              </a:ext>
            </a:extLst>
          </p:cNvPr>
          <p:cNvSpPr txBox="1">
            <a:spLocks/>
          </p:cNvSpPr>
          <p:nvPr/>
        </p:nvSpPr>
        <p:spPr>
          <a:xfrm>
            <a:off x="0" y="681037"/>
            <a:ext cx="10471916"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ve vzdělávacím procesu</a:t>
            </a:r>
          </a:p>
        </p:txBody>
      </p:sp>
      <p:cxnSp>
        <p:nvCxnSpPr>
          <p:cNvPr id="6" name="Straight Arrow Connector 5">
            <a:extLst>
              <a:ext uri="{FF2B5EF4-FFF2-40B4-BE49-F238E27FC236}">
                <a16:creationId xmlns:a16="http://schemas.microsoft.com/office/drawing/2014/main" id="{15D8E51C-6C36-A5A3-E44B-AE1CBA660230}"/>
              </a:ext>
            </a:extLst>
          </p:cNvPr>
          <p:cNvCxnSpPr>
            <a:cxnSpLocks/>
          </p:cNvCxnSpPr>
          <p:nvPr/>
        </p:nvCxnSpPr>
        <p:spPr>
          <a:xfrm>
            <a:off x="827733" y="5255193"/>
            <a:ext cx="6516042" cy="0"/>
          </a:xfrm>
          <a:prstGeom prst="straightConnector1">
            <a:avLst/>
          </a:prstGeom>
          <a:ln>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57034D-3896-B8E7-16B4-39184CC579B4}"/>
              </a:ext>
            </a:extLst>
          </p:cNvPr>
          <p:cNvCxnSpPr>
            <a:cxnSpLocks/>
          </p:cNvCxnSpPr>
          <p:nvPr/>
        </p:nvCxnSpPr>
        <p:spPr>
          <a:xfrm>
            <a:off x="827733" y="6005252"/>
            <a:ext cx="6516042" cy="0"/>
          </a:xfrm>
          <a:prstGeom prst="straightConnector1">
            <a:avLst/>
          </a:prstGeom>
          <a:ln>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6BF7AA-6C60-8AA3-AE69-8D162A96561C}"/>
              </a:ext>
            </a:extLst>
          </p:cNvPr>
          <p:cNvCxnSpPr>
            <a:cxnSpLocks/>
          </p:cNvCxnSpPr>
          <p:nvPr/>
        </p:nvCxnSpPr>
        <p:spPr>
          <a:xfrm>
            <a:off x="827733" y="2492622"/>
            <a:ext cx="6516042" cy="0"/>
          </a:xfrm>
          <a:prstGeom prst="straightConnector1">
            <a:avLst/>
          </a:prstGeom>
          <a:ln>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7687C56-82D5-30FA-8795-64686BBEEC3E}"/>
              </a:ext>
            </a:extLst>
          </p:cNvPr>
          <p:cNvCxnSpPr>
            <a:cxnSpLocks/>
          </p:cNvCxnSpPr>
          <p:nvPr/>
        </p:nvCxnSpPr>
        <p:spPr>
          <a:xfrm>
            <a:off x="827733" y="2009302"/>
            <a:ext cx="6516042" cy="0"/>
          </a:xfrm>
          <a:prstGeom prst="straightConnector1">
            <a:avLst/>
          </a:prstGeom>
          <a:ln>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pic>
        <p:nvPicPr>
          <p:cNvPr id="26" name="Picture 2" descr="Individuální přístup - Maxlík.cz">
            <a:extLst>
              <a:ext uri="{FF2B5EF4-FFF2-40B4-BE49-F238E27FC236}">
                <a16:creationId xmlns:a16="http://schemas.microsoft.com/office/drawing/2014/main" id="{4769A2D1-0F8B-3445-8332-8721C6DB19F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32782" y="1669293"/>
            <a:ext cx="1086161" cy="10861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STRUKTUROVANÉ UČENÍ. Příklady vzdělávací práce u žáků s poruchami  autistického spektra v naší škole - PDF Stažení zdarma">
            <a:extLst>
              <a:ext uri="{FF2B5EF4-FFF2-40B4-BE49-F238E27FC236}">
                <a16:creationId xmlns:a16="http://schemas.microsoft.com/office/drawing/2014/main" id="{2FD87CB1-9CCC-3482-9B5A-83C578AFB10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b="-26"/>
          <a:stretch/>
        </p:blipFill>
        <p:spPr bwMode="auto">
          <a:xfrm>
            <a:off x="9859158" y="1959626"/>
            <a:ext cx="1589084" cy="201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7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3702BD-3FEC-79B4-44E0-205245C9BB1F}"/>
              </a:ext>
            </a:extLst>
          </p:cNvPr>
          <p:cNvGraphicFramePr>
            <a:graphicFrameLocks noChangeAspect="1"/>
          </p:cNvGraphicFramePr>
          <p:nvPr>
            <p:custDataLst>
              <p:tags r:id="rId2"/>
            </p:custDataLst>
            <p:extLst>
              <p:ext uri="{D42A27DB-BD31-4B8C-83A1-F6EECF244321}">
                <p14:modId xmlns:p14="http://schemas.microsoft.com/office/powerpoint/2010/main" val="548778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5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ovéPole 4">
            <a:extLst>
              <a:ext uri="{FF2B5EF4-FFF2-40B4-BE49-F238E27FC236}">
                <a16:creationId xmlns:a16="http://schemas.microsoft.com/office/drawing/2014/main" id="{32132CEA-1E8C-419B-AA84-EAC01244AEDA}"/>
              </a:ext>
            </a:extLst>
          </p:cNvPr>
          <p:cNvSpPr txBox="1"/>
          <p:nvPr/>
        </p:nvSpPr>
        <p:spPr>
          <a:xfrm>
            <a:off x="827733" y="5506477"/>
            <a:ext cx="7200000" cy="553998"/>
          </a:xfrm>
          <a:prstGeom prst="rect">
            <a:avLst/>
          </a:prstGeom>
          <a:noFill/>
        </p:spPr>
        <p:txBody>
          <a:bodyPr wrap="square" lIns="0" tIns="0" rIns="0" bIns="0">
            <a:spAutoFit/>
          </a:bodyPr>
          <a:lstStyle/>
          <a:p>
            <a:pPr marL="0" indent="0">
              <a:spcBef>
                <a:spcPts val="800"/>
              </a:spcBef>
              <a:buNone/>
            </a:pPr>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Tzv</a:t>
            </a:r>
            <a:r>
              <a:rPr lang="cs-CZ"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cs-CZ"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cs-CZ"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social</a:t>
            </a:r>
            <a:r>
              <a:rPr lang="cs-CZ"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cs-CZ"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stories</a:t>
            </a:r>
            <a:r>
              <a:rPr lang="cs-CZ"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může být efektivní motivační prostředek v tělesné výchově, dějepisu nebo nácviku sociálních dovedností.  </a:t>
            </a:r>
            <a:endParaRPr lang="cs-C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E1CB3F37-2C04-4ACB-AE28-D83A23FDDC55}"/>
              </a:ext>
            </a:extLst>
          </p:cNvPr>
          <p:cNvSpPr txBox="1"/>
          <p:nvPr/>
        </p:nvSpPr>
        <p:spPr>
          <a:xfrm>
            <a:off x="827733" y="3175332"/>
            <a:ext cx="7200000" cy="902811"/>
          </a:xfrm>
          <a:prstGeom prst="rect">
            <a:avLst/>
          </a:prstGeom>
          <a:noFill/>
        </p:spPr>
        <p:txBody>
          <a:bodyPr wrap="square" lIns="0" tIns="0" rIns="0" bIns="0">
            <a:spAutoFit/>
          </a:bodyPr>
          <a:lstStyle/>
          <a:p>
            <a:pPr marL="0" indent="0">
              <a:spcBef>
                <a:spcPts val="800"/>
              </a:spcBef>
              <a:buNone/>
            </a:pPr>
            <a:r>
              <a:rPr lang="cs-CZ" b="1" dirty="0">
                <a:solidFill>
                  <a:srgbClr val="000000"/>
                </a:solidFill>
                <a:effectLst/>
                <a:latin typeface="Arial Black" panose="020B0A04020102020204" pitchFamily="34" charset="0"/>
                <a:ea typeface="Calibri" panose="020F0502020204030204" pitchFamily="34" charset="0"/>
                <a:cs typeface="Arial" panose="020B0604020202020204" pitchFamily="34" charset="0"/>
              </a:rPr>
              <a:t>Stolní hry</a:t>
            </a:r>
          </a:p>
          <a:p>
            <a:pPr marL="0" indent="0">
              <a:spcBef>
                <a:spcPts val="800"/>
              </a:spcBef>
              <a:buNone/>
            </a:pPr>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Instrukce pro vysvětlování hry musí být zadány </a:t>
            </a:r>
            <a:r>
              <a:rPr lang="cs-CZ" sz="16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jednoznačně a stručně </a:t>
            </a:r>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cs-CZ" sz="1600" u="sng" dirty="0">
                <a:solidFill>
                  <a:srgbClr val="000000"/>
                </a:solidFill>
                <a:latin typeface="Arial" panose="020B0604020202020204" pitchFamily="34" charset="0"/>
                <a:ea typeface="Calibri" panose="020F0502020204030204" pitchFamily="34" charset="0"/>
                <a:cs typeface="Arial" panose="020B0604020202020204" pitchFamily="34" charset="0"/>
              </a:rPr>
              <a:t>pomůcky pro vizualizaci </a:t>
            </a:r>
          </a:p>
        </p:txBody>
      </p:sp>
      <p:sp>
        <p:nvSpPr>
          <p:cNvPr id="9" name="TextovéPole 8">
            <a:extLst>
              <a:ext uri="{FF2B5EF4-FFF2-40B4-BE49-F238E27FC236}">
                <a16:creationId xmlns:a16="http://schemas.microsoft.com/office/drawing/2014/main" id="{178CB581-EA19-4744-A08F-478C1133CFC9}"/>
              </a:ext>
            </a:extLst>
          </p:cNvPr>
          <p:cNvSpPr txBox="1"/>
          <p:nvPr/>
        </p:nvSpPr>
        <p:spPr>
          <a:xfrm>
            <a:off x="827733" y="4607644"/>
            <a:ext cx="7200000" cy="492443"/>
          </a:xfrm>
          <a:prstGeom prst="rect">
            <a:avLst/>
          </a:prstGeom>
          <a:noFill/>
        </p:spPr>
        <p:txBody>
          <a:bodyPr wrap="square" lIns="0" tIns="0" rIns="0" bIns="0">
            <a:spAutoFit/>
          </a:bodyPr>
          <a:lstStyle/>
          <a:p>
            <a:pPr marL="0" indent="0">
              <a:spcBef>
                <a:spcPts val="800"/>
              </a:spcBef>
              <a:buNone/>
            </a:pPr>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ideálním případě by dítě mělo vždy aktivitu pochopit, dobře ji ovládat a až potom by mělo být začleňováno do kolektivu.</a:t>
            </a:r>
            <a:endParaRPr lang="cs-CZ" sz="1600" dirty="0">
              <a:latin typeface="Arial" panose="020B0604020202020204" pitchFamily="34" charset="0"/>
              <a:cs typeface="Arial" panose="020B0604020202020204" pitchFamily="34" charset="0"/>
            </a:endParaRPr>
          </a:p>
        </p:txBody>
      </p:sp>
      <p:pic>
        <p:nvPicPr>
          <p:cNvPr id="10244" name="Picture 4" descr="Eddy Toys Stolní hry, sada 5v1 | MALL.CZ">
            <a:extLst>
              <a:ext uri="{FF2B5EF4-FFF2-40B4-BE49-F238E27FC236}">
                <a16:creationId xmlns:a16="http://schemas.microsoft.com/office/drawing/2014/main" id="{0685532E-F70E-4832-A3E4-D97A3D87F76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96325" y="1650318"/>
            <a:ext cx="2139174" cy="213917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ctivity stolní hra v němčině Kompakt Piatnik / Stolní hry, karty, puzzle -  RakouskePotraviny.cz">
            <a:extLst>
              <a:ext uri="{FF2B5EF4-FFF2-40B4-BE49-F238E27FC236}">
                <a16:creationId xmlns:a16="http://schemas.microsoft.com/office/drawing/2014/main" id="{B0FF6622-50F2-4E71-B474-9854A1D9D89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99591" y="4037789"/>
            <a:ext cx="2855907" cy="2139174"/>
          </a:xfrm>
          <a:prstGeom prst="rect">
            <a:avLst/>
          </a:prstGeom>
          <a:noFill/>
          <a:extLst>
            <a:ext uri="{909E8E84-426E-40DD-AFC4-6F175D3DCCD1}">
              <a14:hiddenFill xmlns:a14="http://schemas.microsoft.com/office/drawing/2010/main">
                <a:solidFill>
                  <a:srgbClr val="FFFFFF"/>
                </a:solidFill>
              </a14:hiddenFill>
            </a:ext>
          </a:extLst>
        </p:spPr>
      </p:pic>
      <p:sp>
        <p:nvSpPr>
          <p:cNvPr id="11" name="Nadpis 1">
            <a:extLst>
              <a:ext uri="{FF2B5EF4-FFF2-40B4-BE49-F238E27FC236}">
                <a16:creationId xmlns:a16="http://schemas.microsoft.com/office/drawing/2014/main" id="{6937F0C7-0690-C329-F9E7-A7DD8EF91299}"/>
              </a:ext>
            </a:extLst>
          </p:cNvPr>
          <p:cNvSpPr txBox="1">
            <a:spLocks/>
          </p:cNvSpPr>
          <p:nvPr/>
        </p:nvSpPr>
        <p:spPr>
          <a:xfrm>
            <a:off x="0" y="681037"/>
            <a:ext cx="11379664"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volnočasových aktivitách</a:t>
            </a:r>
          </a:p>
        </p:txBody>
      </p:sp>
      <p:sp>
        <p:nvSpPr>
          <p:cNvPr id="12" name="Zástupný obsah 4">
            <a:extLst>
              <a:ext uri="{FF2B5EF4-FFF2-40B4-BE49-F238E27FC236}">
                <a16:creationId xmlns:a16="http://schemas.microsoft.com/office/drawing/2014/main" id="{CE6F0466-2855-9F22-5BC3-99006CF9DD84}"/>
              </a:ext>
            </a:extLst>
          </p:cNvPr>
          <p:cNvSpPr txBox="1">
            <a:spLocks/>
          </p:cNvSpPr>
          <p:nvPr/>
        </p:nvSpPr>
        <p:spPr>
          <a:xfrm>
            <a:off x="827733" y="1662803"/>
            <a:ext cx="7200000" cy="108747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cs-CZ" sz="1600" dirty="0">
                <a:solidFill>
                  <a:srgbClr val="000000"/>
                </a:solidFill>
                <a:latin typeface="Arial" panose="020B0604020202020204" pitchFamily="34" charset="0"/>
                <a:cs typeface="Arial" panose="020B0604020202020204" pitchFamily="34" charset="0"/>
              </a:rPr>
              <a:t>Při </a:t>
            </a:r>
            <a:r>
              <a:rPr lang="cs-CZ" sz="1600" b="1" dirty="0">
                <a:solidFill>
                  <a:srgbClr val="000000"/>
                </a:solidFill>
                <a:latin typeface="Arial" panose="020B0604020202020204" pitchFamily="34" charset="0"/>
                <a:cs typeface="Arial" panose="020B0604020202020204" pitchFamily="34" charset="0"/>
              </a:rPr>
              <a:t>tělesných aktivitách</a:t>
            </a:r>
            <a:r>
              <a:rPr lang="cs-CZ" sz="1600" dirty="0">
                <a:solidFill>
                  <a:srgbClr val="000000"/>
                </a:solidFill>
                <a:latin typeface="Arial" panose="020B0604020202020204" pitchFamily="34" charset="0"/>
                <a:cs typeface="Arial" panose="020B0604020202020204" pitchFamily="34" charset="0"/>
              </a:rPr>
              <a:t>, ale například třeba i při výuce </a:t>
            </a:r>
            <a:r>
              <a:rPr lang="cs-CZ" sz="1600" b="1" dirty="0">
                <a:solidFill>
                  <a:srgbClr val="000000"/>
                </a:solidFill>
                <a:latin typeface="Arial" panose="020B0604020202020204" pitchFamily="34" charset="0"/>
                <a:cs typeface="Arial" panose="020B0604020202020204" pitchFamily="34" charset="0"/>
              </a:rPr>
              <a:t>dějepisu</a:t>
            </a:r>
            <a:r>
              <a:rPr lang="cs-CZ" sz="1600" dirty="0">
                <a:solidFill>
                  <a:srgbClr val="000000"/>
                </a:solidFill>
                <a:latin typeface="Arial" panose="020B0604020202020204" pitchFamily="34" charset="0"/>
                <a:cs typeface="Arial" panose="020B0604020202020204" pitchFamily="34" charset="0"/>
              </a:rPr>
              <a:t>, </a:t>
            </a:r>
            <a:r>
              <a:rPr lang="cs-CZ" sz="1600" b="1" dirty="0">
                <a:solidFill>
                  <a:srgbClr val="000000"/>
                </a:solidFill>
                <a:latin typeface="Arial" panose="020B0604020202020204" pitchFamily="34" charset="0"/>
                <a:cs typeface="Arial" panose="020B0604020202020204" pitchFamily="34" charset="0"/>
              </a:rPr>
              <a:t>čtení literatury </a:t>
            </a:r>
            <a:r>
              <a:rPr lang="cs-CZ" sz="1600" dirty="0">
                <a:solidFill>
                  <a:srgbClr val="000000"/>
                </a:solidFill>
                <a:latin typeface="Arial" panose="020B0604020202020204" pitchFamily="34" charset="0"/>
                <a:cs typeface="Arial" panose="020B0604020202020204" pitchFamily="34" charset="0"/>
              </a:rPr>
              <a:t>nebo </a:t>
            </a:r>
            <a:r>
              <a:rPr lang="cs-CZ" sz="1600" b="1" dirty="0">
                <a:solidFill>
                  <a:srgbClr val="000000"/>
                </a:solidFill>
                <a:latin typeface="Arial" panose="020B0604020202020204" pitchFamily="34" charset="0"/>
                <a:cs typeface="Arial" panose="020B0604020202020204" pitchFamily="34" charset="0"/>
              </a:rPr>
              <a:t>hraní her </a:t>
            </a:r>
          </a:p>
          <a:p>
            <a:pPr marL="0" indent="0">
              <a:lnSpc>
                <a:spcPct val="100000"/>
              </a:lnSpc>
              <a:spcBef>
                <a:spcPts val="800"/>
              </a:spcBef>
              <a:buNone/>
            </a:pPr>
            <a:r>
              <a:rPr lang="cs-CZ" sz="1600" dirty="0">
                <a:solidFill>
                  <a:srgbClr val="000000"/>
                </a:solidFill>
                <a:latin typeface="Arial" panose="020B0604020202020204" pitchFamily="34" charset="0"/>
                <a:cs typeface="Arial" panose="020B0604020202020204" pitchFamily="34" charset="0"/>
              </a:rPr>
              <a:t>- je dobré </a:t>
            </a:r>
            <a:r>
              <a:rPr lang="cs-CZ" sz="1600" u="sng" dirty="0">
                <a:solidFill>
                  <a:srgbClr val="000000"/>
                </a:solidFill>
                <a:latin typeface="Arial" panose="020B0604020202020204" pitchFamily="34" charset="0"/>
                <a:cs typeface="Arial" panose="020B0604020202020204" pitchFamily="34" charset="0"/>
              </a:rPr>
              <a:t>doplnit o vizuální pomůcky</a:t>
            </a:r>
            <a:r>
              <a:rPr lang="cs-CZ" sz="1600" dirty="0">
                <a:solidFill>
                  <a:srgbClr val="000000"/>
                </a:solidFill>
                <a:latin typeface="Arial" panose="020B0604020202020204" pitchFamily="34" charset="0"/>
                <a:cs typeface="Arial" panose="020B0604020202020204" pitchFamily="34" charset="0"/>
              </a:rPr>
              <a:t>, aby aktivita byla pro děti </a:t>
            </a:r>
            <a:r>
              <a:rPr lang="cs-CZ" sz="1600" u="sng" dirty="0">
                <a:solidFill>
                  <a:srgbClr val="000000"/>
                </a:solidFill>
                <a:latin typeface="Arial" panose="020B0604020202020204" pitchFamily="34" charset="0"/>
                <a:cs typeface="Arial" panose="020B0604020202020204" pitchFamily="34" charset="0"/>
              </a:rPr>
              <a:t>organizovaná a předpověditelná</a:t>
            </a:r>
            <a:r>
              <a:rPr lang="cs-CZ" sz="16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945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fade">
                                      <p:cBhvr>
                                        <p:cTn id="10" dur="1000"/>
                                        <p:tgtEl>
                                          <p:spTgt spid="1024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10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DE33F7-FD26-A2AE-CC47-35488BDE91CD}"/>
              </a:ext>
            </a:extLst>
          </p:cNvPr>
          <p:cNvGraphicFramePr>
            <a:graphicFrameLocks noChangeAspect="1"/>
          </p:cNvGraphicFramePr>
          <p:nvPr>
            <p:custDataLst>
              <p:tags r:id="rId2"/>
            </p:custDataLst>
            <p:extLst>
              <p:ext uri="{D42A27DB-BD31-4B8C-83A1-F6EECF244321}">
                <p14:modId xmlns:p14="http://schemas.microsoft.com/office/powerpoint/2010/main" val="3472466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95"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Nadpis 1">
            <a:extLst>
              <a:ext uri="{FF2B5EF4-FFF2-40B4-BE49-F238E27FC236}">
                <a16:creationId xmlns:a16="http://schemas.microsoft.com/office/drawing/2014/main" id="{1671E89A-FCA9-EAF9-963E-7EE0150016F4}"/>
              </a:ext>
            </a:extLst>
          </p:cNvPr>
          <p:cNvSpPr txBox="1">
            <a:spLocks/>
          </p:cNvSpPr>
          <p:nvPr/>
        </p:nvSpPr>
        <p:spPr>
          <a:xfrm>
            <a:off x="0" y="681037"/>
            <a:ext cx="11379664"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volnočasových aktivitách</a:t>
            </a:r>
          </a:p>
        </p:txBody>
      </p:sp>
      <p:sp>
        <p:nvSpPr>
          <p:cNvPr id="16" name="Zástupný obsah 4">
            <a:extLst>
              <a:ext uri="{FF2B5EF4-FFF2-40B4-BE49-F238E27FC236}">
                <a16:creationId xmlns:a16="http://schemas.microsoft.com/office/drawing/2014/main" id="{81682F4E-A5FC-71C0-346A-7D6E5FF021A8}"/>
              </a:ext>
            </a:extLst>
          </p:cNvPr>
          <p:cNvSpPr txBox="1">
            <a:spLocks/>
          </p:cNvSpPr>
          <p:nvPr/>
        </p:nvSpPr>
        <p:spPr>
          <a:xfrm>
            <a:off x="827732" y="1662803"/>
            <a:ext cx="10551931"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cs-CZ" sz="1600" dirty="0">
                <a:solidFill>
                  <a:srgbClr val="000000"/>
                </a:solidFill>
                <a:latin typeface="Arial" panose="020B0604020202020204" pitchFamily="34" charset="0"/>
                <a:cs typeface="Arial" panose="020B0604020202020204" pitchFamily="34" charset="0"/>
              </a:rPr>
              <a:t>Přestože se obecně </a:t>
            </a:r>
            <a:r>
              <a:rPr lang="cs-CZ" sz="1600" b="1" dirty="0">
                <a:solidFill>
                  <a:srgbClr val="000000"/>
                </a:solidFill>
                <a:latin typeface="Arial" panose="020B0604020202020204" pitchFamily="34" charset="0"/>
                <a:cs typeface="Arial" panose="020B0604020202020204" pitchFamily="34" charset="0"/>
              </a:rPr>
              <a:t>zapojují do společných aktivit méně </a:t>
            </a:r>
            <a:r>
              <a:rPr lang="cs-CZ" sz="1600" dirty="0">
                <a:solidFill>
                  <a:srgbClr val="000000"/>
                </a:solidFill>
                <a:latin typeface="Arial" panose="020B0604020202020204" pitchFamily="34" charset="0"/>
                <a:cs typeface="Arial" panose="020B0604020202020204" pitchFamily="34" charset="0"/>
              </a:rPr>
              <a:t>a často mají </a:t>
            </a:r>
            <a:r>
              <a:rPr lang="cs-CZ" sz="1600" b="1" dirty="0">
                <a:solidFill>
                  <a:srgbClr val="000000"/>
                </a:solidFill>
                <a:latin typeface="Arial" panose="020B0604020202020204" pitchFamily="34" charset="0"/>
                <a:cs typeface="Arial" panose="020B0604020202020204" pitchFamily="34" charset="0"/>
              </a:rPr>
              <a:t>specifické druhy zájmů </a:t>
            </a:r>
            <a:r>
              <a:rPr lang="cs-CZ" sz="1600" u="sng" dirty="0">
                <a:solidFill>
                  <a:srgbClr val="000000"/>
                </a:solidFill>
                <a:latin typeface="Arial" panose="020B0604020202020204" pitchFamily="34" charset="0"/>
                <a:cs typeface="Arial" panose="020B0604020202020204" pitchFamily="34" charset="0"/>
              </a:rPr>
              <a:t>má smysl lidi na spektru podporovat v zapojování do kolektivu. </a:t>
            </a:r>
          </a:p>
        </p:txBody>
      </p:sp>
      <p:pic>
        <p:nvPicPr>
          <p:cNvPr id="20" name="Picture 14" descr="Pro spokojené děti :: Poradenství a konzultace v oblasti speciální  pedagogiky">
            <a:extLst>
              <a:ext uri="{FF2B5EF4-FFF2-40B4-BE49-F238E27FC236}">
                <a16:creationId xmlns:a16="http://schemas.microsoft.com/office/drawing/2014/main" id="{9CD5F80F-2E4C-A30D-788F-58E6F2FEDD5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503422" y="2508797"/>
            <a:ext cx="3200552" cy="16002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tock fotografie Malá Skupina Kavkazských Sportovních Dětí Sedících Na  Podlaze Na Tréninku Taekwondo A Poslouchá Svého Trenéra – stáhnout obrázek  nyní - iStock">
            <a:extLst>
              <a:ext uri="{FF2B5EF4-FFF2-40B4-BE49-F238E27FC236}">
                <a16:creationId xmlns:a16="http://schemas.microsoft.com/office/drawing/2014/main" id="{0D572C29-EF70-382F-C6FE-BCC8CE4F96AE}"/>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flipH="1">
            <a:off x="8179107" y="2508797"/>
            <a:ext cx="3200556" cy="16002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RUSTRACE ❤️ - je běžná ve vztahu či ☑️ na mateřské dovolené?">
            <a:extLst>
              <a:ext uri="{FF2B5EF4-FFF2-40B4-BE49-F238E27FC236}">
                <a16:creationId xmlns:a16="http://schemas.microsoft.com/office/drawing/2014/main" id="{AAC96690-57DA-31AB-2D86-EEA9837FDAE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27732" y="2508797"/>
            <a:ext cx="3200557" cy="1600279"/>
          </a:xfrm>
          <a:prstGeom prst="rect">
            <a:avLst/>
          </a:prstGeom>
          <a:noFill/>
          <a:extLst>
            <a:ext uri="{909E8E84-426E-40DD-AFC4-6F175D3DCCD1}">
              <a14:hiddenFill xmlns:a14="http://schemas.microsoft.com/office/drawing/2010/main">
                <a:solidFill>
                  <a:srgbClr val="FFFFFF"/>
                </a:solidFill>
              </a14:hiddenFill>
            </a:ext>
          </a:extLst>
        </p:spPr>
      </p:pic>
      <p:sp>
        <p:nvSpPr>
          <p:cNvPr id="23" name="Zástupný obsah 4">
            <a:extLst>
              <a:ext uri="{FF2B5EF4-FFF2-40B4-BE49-F238E27FC236}">
                <a16:creationId xmlns:a16="http://schemas.microsoft.com/office/drawing/2014/main" id="{E788AF82-A519-4D83-9DBC-FD2006A2C0DE}"/>
              </a:ext>
            </a:extLst>
          </p:cNvPr>
          <p:cNvSpPr txBox="1">
            <a:spLocks/>
          </p:cNvSpPr>
          <p:nvPr/>
        </p:nvSpPr>
        <p:spPr>
          <a:xfrm>
            <a:off x="4503422" y="4259947"/>
            <a:ext cx="3199599"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cs-CZ" sz="1600" b="1" dirty="0">
                <a:solidFill>
                  <a:srgbClr val="000000"/>
                </a:solidFill>
                <a:latin typeface="Arial" panose="020B0604020202020204" pitchFamily="34" charset="0"/>
                <a:cs typeface="Arial" panose="020B0604020202020204" pitchFamily="34" charset="0"/>
              </a:rPr>
              <a:t>Musí se ve skupině cítit spokojeně a sebevědomě. </a:t>
            </a:r>
          </a:p>
        </p:txBody>
      </p:sp>
      <p:sp>
        <p:nvSpPr>
          <p:cNvPr id="24" name="Zástupný obsah 4">
            <a:extLst>
              <a:ext uri="{FF2B5EF4-FFF2-40B4-BE49-F238E27FC236}">
                <a16:creationId xmlns:a16="http://schemas.microsoft.com/office/drawing/2014/main" id="{51C9C3CD-2D32-18B9-7717-4F559284C9AD}"/>
              </a:ext>
            </a:extLst>
          </p:cNvPr>
          <p:cNvSpPr txBox="1">
            <a:spLocks/>
          </p:cNvSpPr>
          <p:nvPr/>
        </p:nvSpPr>
        <p:spPr>
          <a:xfrm>
            <a:off x="8180064" y="4259947"/>
            <a:ext cx="3199599" cy="98488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cs-CZ" sz="1600" dirty="0">
                <a:solidFill>
                  <a:srgbClr val="000000"/>
                </a:solidFill>
                <a:latin typeface="Arial" panose="020B0604020202020204" pitchFamily="34" charset="0"/>
                <a:cs typeface="Arial" panose="020B0604020202020204" pitchFamily="34" charset="0"/>
              </a:rPr>
              <a:t>Nejlepší jsou pro začleňování velmi malé skupiny o 2 až 3 dalších lidech a dostatečné personální podpoře. </a:t>
            </a:r>
          </a:p>
        </p:txBody>
      </p:sp>
      <p:sp>
        <p:nvSpPr>
          <p:cNvPr id="25" name="Zástupný obsah 4">
            <a:extLst>
              <a:ext uri="{FF2B5EF4-FFF2-40B4-BE49-F238E27FC236}">
                <a16:creationId xmlns:a16="http://schemas.microsoft.com/office/drawing/2014/main" id="{B2618698-E005-C166-689F-5BDB9B8E8B29}"/>
              </a:ext>
            </a:extLst>
          </p:cNvPr>
          <p:cNvSpPr txBox="1">
            <a:spLocks/>
          </p:cNvSpPr>
          <p:nvPr/>
        </p:nvSpPr>
        <p:spPr>
          <a:xfrm>
            <a:off x="828210" y="4259947"/>
            <a:ext cx="3199599" cy="98488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cs-CZ" sz="1600" dirty="0">
                <a:solidFill>
                  <a:srgbClr val="000000"/>
                </a:solidFill>
                <a:latin typeface="Arial" panose="020B0604020202020204" pitchFamily="34" charset="0"/>
                <a:cs typeface="Arial" panose="020B0604020202020204" pitchFamily="34" charset="0"/>
              </a:rPr>
              <a:t>Díky hry dochází ke </a:t>
            </a:r>
            <a:r>
              <a:rPr lang="cs-CZ" sz="1600" b="1" dirty="0">
                <a:solidFill>
                  <a:srgbClr val="000000"/>
                </a:solidFill>
                <a:latin typeface="Arial" panose="020B0604020202020204" pitchFamily="34" charset="0"/>
                <a:cs typeface="Arial" panose="020B0604020202020204" pitchFamily="34" charset="0"/>
              </a:rPr>
              <a:t>zvyšování nízké míry frustrační tolerance</a:t>
            </a:r>
            <a:r>
              <a:rPr lang="cs-CZ" sz="1600" dirty="0">
                <a:solidFill>
                  <a:srgbClr val="000000"/>
                </a:solidFill>
                <a:latin typeface="Arial" panose="020B0604020202020204" pitchFamily="34" charset="0"/>
                <a:cs typeface="Arial" panose="020B0604020202020204" pitchFamily="34" charset="0"/>
              </a:rPr>
              <a:t> </a:t>
            </a:r>
            <a:br>
              <a:rPr lang="cs-CZ" sz="1600" dirty="0">
                <a:solidFill>
                  <a:srgbClr val="000000"/>
                </a:solidFill>
                <a:latin typeface="Arial" panose="020B0604020202020204" pitchFamily="34" charset="0"/>
                <a:cs typeface="Arial" panose="020B0604020202020204" pitchFamily="34" charset="0"/>
              </a:rPr>
            </a:br>
            <a:r>
              <a:rPr lang="cs-CZ" sz="1600" dirty="0">
                <a:solidFill>
                  <a:srgbClr val="000000"/>
                </a:solidFill>
                <a:latin typeface="Arial" panose="020B0604020202020204" pitchFamily="34" charset="0"/>
                <a:cs typeface="Arial" panose="020B0604020202020204" pitchFamily="34" charset="0"/>
              </a:rPr>
              <a:t>a tím jim můžeme </a:t>
            </a:r>
            <a:r>
              <a:rPr lang="cs-CZ" sz="1600" b="1" dirty="0">
                <a:solidFill>
                  <a:srgbClr val="000000"/>
                </a:solidFill>
                <a:latin typeface="Arial" panose="020B0604020202020204" pitchFamily="34" charset="0"/>
                <a:cs typeface="Arial" panose="020B0604020202020204" pitchFamily="34" charset="0"/>
              </a:rPr>
              <a:t>napomoci k emoční stabilitě. </a:t>
            </a:r>
          </a:p>
        </p:txBody>
      </p:sp>
    </p:spTree>
    <p:extLst>
      <p:ext uri="{BB962C8B-B14F-4D97-AF65-F5344CB8AC3E}">
        <p14:creationId xmlns:p14="http://schemas.microsoft.com/office/powerpoint/2010/main" val="162152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CBD0401-C3F7-B7EB-4618-BD0B365ADDF0}"/>
              </a:ext>
            </a:extLst>
          </p:cNvPr>
          <p:cNvGraphicFramePr>
            <a:graphicFrameLocks noChangeAspect="1"/>
          </p:cNvGraphicFramePr>
          <p:nvPr>
            <p:custDataLst>
              <p:tags r:id="rId2"/>
            </p:custDataLst>
            <p:extLst>
              <p:ext uri="{D42A27DB-BD31-4B8C-83A1-F6EECF244321}">
                <p14:modId xmlns:p14="http://schemas.microsoft.com/office/powerpoint/2010/main" val="3134486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95"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Zástupný obsah 2">
            <a:extLst>
              <a:ext uri="{FF2B5EF4-FFF2-40B4-BE49-F238E27FC236}">
                <a16:creationId xmlns:a16="http://schemas.microsoft.com/office/drawing/2014/main" id="{51A7CB66-71EA-49F9-9980-BCCD2783E2F8}"/>
              </a:ext>
            </a:extLst>
          </p:cNvPr>
          <p:cNvSpPr>
            <a:spLocks noGrp="1"/>
          </p:cNvSpPr>
          <p:nvPr>
            <p:ph idx="1"/>
          </p:nvPr>
        </p:nvSpPr>
        <p:spPr>
          <a:xfrm>
            <a:off x="838200" y="1790603"/>
            <a:ext cx="10515600" cy="3785652"/>
          </a:xfrm>
        </p:spPr>
        <p:txBody>
          <a:bodyPr lIns="0" tIns="0" rIns="0" bIns="0">
            <a:spAutoFit/>
          </a:bodyPr>
          <a:lstStyle/>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Co je autismus – spektrum – porucha autistického spektra </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Projevy jedinců na spektru </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Komunikace – sociální interakce – adaptace a představivost </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Bilingvismus a autismus</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Podpora dětí na spektru ve vzdělávacím procesu </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Podpora dětí na spektru ve volnočasových aktivitách </a:t>
            </a:r>
          </a:p>
          <a:p>
            <a:pPr marL="457200" indent="-457200">
              <a:spcBef>
                <a:spcPts val="2400"/>
              </a:spcBef>
              <a:buFont typeface="+mj-lt"/>
              <a:buAutoNum type="arabicPeriod"/>
            </a:pPr>
            <a:r>
              <a:rPr lang="cs-CZ" sz="2000" dirty="0">
                <a:latin typeface="Arial" panose="020B0604020202020204" pitchFamily="34" charset="0"/>
                <a:cs typeface="Arial" panose="020B0604020202020204" pitchFamily="34" charset="0"/>
              </a:rPr>
              <a:t>Podpora dětí na spektru při začlenění do třídního kolektivu </a:t>
            </a:r>
          </a:p>
        </p:txBody>
      </p:sp>
      <p:sp>
        <p:nvSpPr>
          <p:cNvPr id="4" name="Nadpis 1">
            <a:extLst>
              <a:ext uri="{FF2B5EF4-FFF2-40B4-BE49-F238E27FC236}">
                <a16:creationId xmlns:a16="http://schemas.microsoft.com/office/drawing/2014/main" id="{E2D66F82-D449-4151-0891-EE1272A236BA}"/>
              </a:ext>
            </a:extLst>
          </p:cNvPr>
          <p:cNvSpPr txBox="1">
            <a:spLocks/>
          </p:cNvSpPr>
          <p:nvPr/>
        </p:nvSpPr>
        <p:spPr>
          <a:xfrm>
            <a:off x="0" y="681037"/>
            <a:ext cx="5009587"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cs-CZ" dirty="0"/>
              <a:t>Obsah prezentace: </a:t>
            </a:r>
          </a:p>
        </p:txBody>
      </p:sp>
    </p:spTree>
    <p:extLst>
      <p:ext uri="{BB962C8B-B14F-4D97-AF65-F5344CB8AC3E}">
        <p14:creationId xmlns:p14="http://schemas.microsoft.com/office/powerpoint/2010/main" val="286206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6EC196-A7A0-9288-84C2-8967CACDFCDC}"/>
              </a:ext>
            </a:extLst>
          </p:cNvPr>
          <p:cNvGraphicFramePr>
            <a:graphicFrameLocks noChangeAspect="1"/>
          </p:cNvGraphicFramePr>
          <p:nvPr>
            <p:custDataLst>
              <p:tags r:id="rId2"/>
            </p:custDataLst>
            <p:extLst>
              <p:ext uri="{D42A27DB-BD31-4B8C-83A1-F6EECF244321}">
                <p14:modId xmlns:p14="http://schemas.microsoft.com/office/powerpoint/2010/main" val="2054877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75"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Zástupný obsah 4">
            <a:extLst>
              <a:ext uri="{FF2B5EF4-FFF2-40B4-BE49-F238E27FC236}">
                <a16:creationId xmlns:a16="http://schemas.microsoft.com/office/drawing/2014/main" id="{9B56DFFB-98C4-4AB9-B9AF-302640B861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7154" b="34163"/>
          <a:stretch/>
        </p:blipFill>
        <p:spPr>
          <a:xfrm>
            <a:off x="3792949" y="4837735"/>
            <a:ext cx="7850159" cy="1644419"/>
          </a:xfrm>
          <a:prstGeom prst="rect">
            <a:avLst/>
          </a:prstGeom>
        </p:spPr>
      </p:pic>
      <p:pic>
        <p:nvPicPr>
          <p:cNvPr id="7" name="Obrázek 6">
            <a:extLst>
              <a:ext uri="{FF2B5EF4-FFF2-40B4-BE49-F238E27FC236}">
                <a16:creationId xmlns:a16="http://schemas.microsoft.com/office/drawing/2014/main" id="{E85EDEBD-77D8-4C28-BA70-0AA4A5E02ADB}"/>
              </a:ext>
            </a:extLst>
          </p:cNvPr>
          <p:cNvPicPr>
            <a:picLocks noChangeAspect="1"/>
          </p:cNvPicPr>
          <p:nvPr/>
        </p:nvPicPr>
        <p:blipFill>
          <a:blip r:embed="rId8"/>
          <a:stretch>
            <a:fillRect/>
          </a:stretch>
        </p:blipFill>
        <p:spPr>
          <a:xfrm>
            <a:off x="817847" y="1468220"/>
            <a:ext cx="4287553" cy="3192580"/>
          </a:xfrm>
          <a:prstGeom prst="rect">
            <a:avLst/>
          </a:prstGeom>
        </p:spPr>
      </p:pic>
      <p:sp>
        <p:nvSpPr>
          <p:cNvPr id="10" name="TextovéPole 9">
            <a:extLst>
              <a:ext uri="{FF2B5EF4-FFF2-40B4-BE49-F238E27FC236}">
                <a16:creationId xmlns:a16="http://schemas.microsoft.com/office/drawing/2014/main" id="{36AD1B3C-A6A7-48AC-B1E4-B6B057B2A507}"/>
              </a:ext>
            </a:extLst>
          </p:cNvPr>
          <p:cNvSpPr txBox="1"/>
          <p:nvPr/>
        </p:nvSpPr>
        <p:spPr>
          <a:xfrm>
            <a:off x="5245638" y="2020265"/>
            <a:ext cx="4944779" cy="1969770"/>
          </a:xfrm>
          <a:prstGeom prst="rect">
            <a:avLst/>
          </a:prstGeom>
          <a:noFill/>
        </p:spPr>
        <p:txBody>
          <a:bodyPr wrap="square" lIns="0" tIns="0" rIns="0" bIns="0" rtlCol="0">
            <a:spAutoFit/>
          </a:bodyPr>
          <a:lstStyle/>
          <a:p>
            <a:pPr algn="ctr"/>
            <a:r>
              <a:rPr lang="cs-CZ" sz="2800" b="1" dirty="0">
                <a:solidFill>
                  <a:srgbClr val="000000"/>
                </a:solidFill>
                <a:latin typeface="Arial Black" panose="020B0A04020102020204" pitchFamily="34" charset="0"/>
                <a:cs typeface="Arial" panose="020B0604020202020204" pitchFamily="34" charset="0"/>
              </a:rPr>
              <a:t>Nácvik komunikace </a:t>
            </a:r>
          </a:p>
          <a:p>
            <a:pPr algn="ctr"/>
            <a:endParaRPr lang="cs-CZ" sz="2000" b="1" dirty="0">
              <a:solidFill>
                <a:srgbClr val="000000"/>
              </a:solidFill>
              <a:latin typeface="Arial Black" panose="020B0A04020102020204" pitchFamily="34" charset="0"/>
              <a:cs typeface="Arial" panose="020B0604020202020204" pitchFamily="34" charset="0"/>
            </a:endParaRPr>
          </a:p>
          <a:p>
            <a:pPr algn="ctr">
              <a:spcBef>
                <a:spcPts val="800"/>
              </a:spcBef>
            </a:pPr>
            <a:r>
              <a:rPr lang="cs-CZ" sz="2000" dirty="0">
                <a:solidFill>
                  <a:srgbClr val="000000"/>
                </a:solidFill>
                <a:latin typeface="Arial" panose="020B0604020202020204" pitchFamily="34" charset="0"/>
                <a:cs typeface="Arial" panose="020B0604020202020204" pitchFamily="34" charset="0"/>
              </a:rPr>
              <a:t>Oslovení </a:t>
            </a:r>
          </a:p>
          <a:p>
            <a:pPr algn="ctr">
              <a:spcBef>
                <a:spcPts val="800"/>
              </a:spcBef>
            </a:pPr>
            <a:r>
              <a:rPr lang="cs-CZ" sz="2000" dirty="0">
                <a:solidFill>
                  <a:srgbClr val="000000"/>
                </a:solidFill>
                <a:latin typeface="Arial" panose="020B0604020202020204" pitchFamily="34" charset="0"/>
                <a:cs typeface="Arial" panose="020B0604020202020204" pitchFamily="34" charset="0"/>
              </a:rPr>
              <a:t>Navázání očního kontaktu </a:t>
            </a:r>
          </a:p>
          <a:p>
            <a:pPr algn="ctr">
              <a:spcBef>
                <a:spcPts val="800"/>
              </a:spcBef>
            </a:pPr>
            <a:r>
              <a:rPr lang="cs-CZ" sz="2000" dirty="0">
                <a:solidFill>
                  <a:srgbClr val="000000"/>
                </a:solidFill>
                <a:latin typeface="Arial" panose="020B0604020202020204" pitchFamily="34" charset="0"/>
                <a:cs typeface="Arial" panose="020B0604020202020204" pitchFamily="34" charset="0"/>
              </a:rPr>
              <a:t>Otázka </a:t>
            </a:r>
            <a:endParaRPr lang="cs-CZ" sz="3300" b="1" dirty="0">
              <a:solidFill>
                <a:schemeClr val="tx1">
                  <a:lumMod val="85000"/>
                  <a:lumOff val="15000"/>
                </a:schemeClr>
              </a:solidFill>
              <a:latin typeface="+mj-lt"/>
              <a:ea typeface="+mj-ea"/>
              <a:cs typeface="+mj-cs"/>
            </a:endParaRPr>
          </a:p>
        </p:txBody>
      </p:sp>
      <p:sp>
        <p:nvSpPr>
          <p:cNvPr id="8" name="Nadpis 1">
            <a:extLst>
              <a:ext uri="{FF2B5EF4-FFF2-40B4-BE49-F238E27FC236}">
                <a16:creationId xmlns:a16="http://schemas.microsoft.com/office/drawing/2014/main" id="{23BECD5F-220D-77C7-DD48-FF84D4D006F2}"/>
              </a:ext>
            </a:extLst>
          </p:cNvPr>
          <p:cNvSpPr txBox="1">
            <a:spLocks/>
          </p:cNvSpPr>
          <p:nvPr/>
        </p:nvSpPr>
        <p:spPr>
          <a:xfrm>
            <a:off x="0" y="681037"/>
            <a:ext cx="7967063"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 pomůcky </a:t>
            </a:r>
          </a:p>
        </p:txBody>
      </p:sp>
    </p:spTree>
    <p:extLst>
      <p:ext uri="{BB962C8B-B14F-4D97-AF65-F5344CB8AC3E}">
        <p14:creationId xmlns:p14="http://schemas.microsoft.com/office/powerpoint/2010/main" val="7634362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60FE5F0-71D4-DD2F-A77E-251729828EAE}"/>
              </a:ext>
            </a:extLst>
          </p:cNvPr>
          <p:cNvGraphicFramePr>
            <a:graphicFrameLocks noChangeAspect="1"/>
          </p:cNvGraphicFramePr>
          <p:nvPr>
            <p:custDataLst>
              <p:tags r:id="rId2"/>
            </p:custDataLst>
            <p:extLst>
              <p:ext uri="{D42A27DB-BD31-4B8C-83A1-F6EECF244321}">
                <p14:modId xmlns:p14="http://schemas.microsoft.com/office/powerpoint/2010/main" val="3076986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99"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Zástupný obsah 4">
            <a:extLst>
              <a:ext uri="{FF2B5EF4-FFF2-40B4-BE49-F238E27FC236}">
                <a16:creationId xmlns:a16="http://schemas.microsoft.com/office/drawing/2014/main" id="{36FADF94-0E38-4E71-9878-CE6EE80D2E57}"/>
              </a:ext>
            </a:extLst>
          </p:cNvPr>
          <p:cNvPicPr>
            <a:picLocks noChangeAspect="1"/>
          </p:cNvPicPr>
          <p:nvPr/>
        </p:nvPicPr>
        <p:blipFill>
          <a:blip r:embed="rId7"/>
          <a:stretch>
            <a:fillRect/>
          </a:stretch>
        </p:blipFill>
        <p:spPr>
          <a:xfrm>
            <a:off x="806329" y="1462060"/>
            <a:ext cx="6362700" cy="4714903"/>
          </a:xfrm>
          <a:prstGeom prst="rect">
            <a:avLst/>
          </a:prstGeom>
        </p:spPr>
      </p:pic>
      <p:sp>
        <p:nvSpPr>
          <p:cNvPr id="7" name="TextovéPole 9">
            <a:extLst>
              <a:ext uri="{FF2B5EF4-FFF2-40B4-BE49-F238E27FC236}">
                <a16:creationId xmlns:a16="http://schemas.microsoft.com/office/drawing/2014/main" id="{0BF51053-57C8-021C-9063-CA7BCE81A985}"/>
              </a:ext>
            </a:extLst>
          </p:cNvPr>
          <p:cNvSpPr txBox="1"/>
          <p:nvPr/>
        </p:nvSpPr>
        <p:spPr>
          <a:xfrm>
            <a:off x="7473155" y="1616050"/>
            <a:ext cx="2451896" cy="1579920"/>
          </a:xfrm>
          <a:prstGeom prst="rect">
            <a:avLst/>
          </a:prstGeom>
          <a:noFill/>
        </p:spPr>
        <p:txBody>
          <a:bodyPr wrap="square" lIns="0" tIns="0" rIns="0" bIns="0" rtlCol="0">
            <a:spAutoFit/>
          </a:bodyPr>
          <a:lstStyle/>
          <a:p>
            <a:pPr algn="ctr"/>
            <a:r>
              <a:rPr lang="cs-CZ" sz="2800" b="1" dirty="0">
                <a:solidFill>
                  <a:srgbClr val="000000"/>
                </a:solidFill>
                <a:latin typeface="Arial Black" panose="020B0A04020102020204" pitchFamily="34" charset="0"/>
                <a:cs typeface="Arial" panose="020B0604020202020204" pitchFamily="34" charset="0"/>
              </a:rPr>
              <a:t>Nácvik </a:t>
            </a:r>
            <a:br>
              <a:rPr lang="cs-CZ" sz="2800" b="1" dirty="0">
                <a:solidFill>
                  <a:srgbClr val="000000"/>
                </a:solidFill>
                <a:latin typeface="Arial Black" panose="020B0A04020102020204" pitchFamily="34" charset="0"/>
                <a:cs typeface="Arial" panose="020B0604020202020204" pitchFamily="34" charset="0"/>
              </a:rPr>
            </a:br>
            <a:r>
              <a:rPr lang="cs-CZ" sz="2800" b="1" dirty="0">
                <a:solidFill>
                  <a:srgbClr val="000000"/>
                </a:solidFill>
                <a:latin typeface="Arial Black" panose="020B0A04020102020204" pitchFamily="34" charset="0"/>
                <a:cs typeface="Arial" panose="020B0604020202020204" pitchFamily="34" charset="0"/>
              </a:rPr>
              <a:t>reciprocity </a:t>
            </a:r>
          </a:p>
          <a:p>
            <a:pPr algn="ctr"/>
            <a:endParaRPr lang="cs-CZ" sz="2000" b="1" dirty="0">
              <a:solidFill>
                <a:srgbClr val="000000"/>
              </a:solidFill>
              <a:latin typeface="Arial Black" panose="020B0A04020102020204" pitchFamily="34" charset="0"/>
              <a:cs typeface="Arial" panose="020B0604020202020204" pitchFamily="34" charset="0"/>
            </a:endParaRPr>
          </a:p>
          <a:p>
            <a:pPr algn="ctr">
              <a:spcBef>
                <a:spcPts val="800"/>
              </a:spcBef>
            </a:pPr>
            <a:r>
              <a:rPr lang="cs-CZ" sz="2000" dirty="0">
                <a:solidFill>
                  <a:srgbClr val="000000"/>
                </a:solidFill>
                <a:latin typeface="Arial" panose="020B0604020202020204" pitchFamily="34" charset="0"/>
                <a:cs typeface="Arial" panose="020B0604020202020204" pitchFamily="34" charset="0"/>
              </a:rPr>
              <a:t>Střídání při hře </a:t>
            </a:r>
          </a:p>
        </p:txBody>
      </p:sp>
      <p:sp>
        <p:nvSpPr>
          <p:cNvPr id="8" name="Nadpis 1">
            <a:extLst>
              <a:ext uri="{FF2B5EF4-FFF2-40B4-BE49-F238E27FC236}">
                <a16:creationId xmlns:a16="http://schemas.microsoft.com/office/drawing/2014/main" id="{3E64CB44-2461-B7ED-04E5-FE9984E9F731}"/>
              </a:ext>
            </a:extLst>
          </p:cNvPr>
          <p:cNvSpPr txBox="1">
            <a:spLocks/>
          </p:cNvSpPr>
          <p:nvPr/>
        </p:nvSpPr>
        <p:spPr>
          <a:xfrm>
            <a:off x="0" y="681037"/>
            <a:ext cx="7967063"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 pomůcky </a:t>
            </a:r>
          </a:p>
        </p:txBody>
      </p:sp>
    </p:spTree>
    <p:extLst>
      <p:ext uri="{BB962C8B-B14F-4D97-AF65-F5344CB8AC3E}">
        <p14:creationId xmlns:p14="http://schemas.microsoft.com/office/powerpoint/2010/main" val="10649938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3C6E4CA-CF3A-9FCF-929F-09089464F7F0}"/>
              </a:ext>
            </a:extLst>
          </p:cNvPr>
          <p:cNvGraphicFramePr>
            <a:graphicFrameLocks noChangeAspect="1"/>
          </p:cNvGraphicFramePr>
          <p:nvPr>
            <p:custDataLst>
              <p:tags r:id="rId2"/>
            </p:custDataLst>
            <p:extLst>
              <p:ext uri="{D42A27DB-BD31-4B8C-83A1-F6EECF244321}">
                <p14:modId xmlns:p14="http://schemas.microsoft.com/office/powerpoint/2010/main" val="3029850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23"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Obrázek 4">
            <a:extLst>
              <a:ext uri="{FF2B5EF4-FFF2-40B4-BE49-F238E27FC236}">
                <a16:creationId xmlns:a16="http://schemas.microsoft.com/office/drawing/2014/main" id="{69BB5428-3DD1-4375-848B-924A73CA5DE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5578" t="1460" r="11840" b="4669"/>
          <a:stretch/>
        </p:blipFill>
        <p:spPr>
          <a:xfrm>
            <a:off x="817470" y="1466760"/>
            <a:ext cx="5151388" cy="3249464"/>
          </a:xfrm>
          <a:prstGeom prst="rect">
            <a:avLst/>
          </a:prstGeom>
        </p:spPr>
      </p:pic>
      <p:pic>
        <p:nvPicPr>
          <p:cNvPr id="7" name="Obrázek 6">
            <a:extLst>
              <a:ext uri="{FF2B5EF4-FFF2-40B4-BE49-F238E27FC236}">
                <a16:creationId xmlns:a16="http://schemas.microsoft.com/office/drawing/2014/main" id="{FA978743-2449-4712-A469-E7938544F6F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5179" r="3078"/>
          <a:stretch/>
        </p:blipFill>
        <p:spPr>
          <a:xfrm>
            <a:off x="6205590" y="3366911"/>
            <a:ext cx="5178271" cy="3147117"/>
          </a:xfrm>
          <a:prstGeom prst="rect">
            <a:avLst/>
          </a:prstGeom>
        </p:spPr>
      </p:pic>
      <p:sp>
        <p:nvSpPr>
          <p:cNvPr id="9" name="TextovéPole 8">
            <a:extLst>
              <a:ext uri="{FF2B5EF4-FFF2-40B4-BE49-F238E27FC236}">
                <a16:creationId xmlns:a16="http://schemas.microsoft.com/office/drawing/2014/main" id="{5EEE0925-2A14-4F04-80C5-EF39B0392854}"/>
              </a:ext>
            </a:extLst>
          </p:cNvPr>
          <p:cNvSpPr txBox="1"/>
          <p:nvPr/>
        </p:nvSpPr>
        <p:spPr>
          <a:xfrm rot="10800000" flipV="1">
            <a:off x="352138" y="4588874"/>
            <a:ext cx="1413830" cy="802366"/>
          </a:xfrm>
          <a:prstGeom prst="ellipse">
            <a:avLst/>
          </a:prstGeom>
          <a:solidFill>
            <a:schemeClr val="bg1"/>
          </a:solidFill>
          <a:ln>
            <a:solidFill>
              <a:schemeClr val="tx1"/>
            </a:solidFill>
          </a:ln>
        </p:spPr>
        <p:txBody>
          <a:bodyPr wrap="none" rtlCol="0" anchor="ctr" anchorCtr="0">
            <a:noAutofit/>
          </a:bodyPr>
          <a:lstStyle/>
          <a:p>
            <a:pPr algn="ctr"/>
            <a:r>
              <a:rPr lang="cs-CZ" sz="1600" b="1" dirty="0">
                <a:latin typeface="Arial Black" panose="020B0A04020102020204" pitchFamily="34" charset="0"/>
              </a:rPr>
              <a:t>ZA CHVÍLI </a:t>
            </a:r>
          </a:p>
        </p:txBody>
      </p:sp>
      <p:sp>
        <p:nvSpPr>
          <p:cNvPr id="10" name="TextovéPole 9">
            <a:extLst>
              <a:ext uri="{FF2B5EF4-FFF2-40B4-BE49-F238E27FC236}">
                <a16:creationId xmlns:a16="http://schemas.microsoft.com/office/drawing/2014/main" id="{55DE6A09-39B1-45EA-BF30-4F12AA363ABC}"/>
              </a:ext>
            </a:extLst>
          </p:cNvPr>
          <p:cNvSpPr txBox="1"/>
          <p:nvPr/>
        </p:nvSpPr>
        <p:spPr>
          <a:xfrm>
            <a:off x="5162550" y="5946139"/>
            <a:ext cx="1325804" cy="765691"/>
          </a:xfrm>
          <a:prstGeom prst="ellipse">
            <a:avLst/>
          </a:prstGeom>
          <a:solidFill>
            <a:schemeClr val="bg1"/>
          </a:solidFill>
          <a:ln>
            <a:solidFill>
              <a:schemeClr val="tx1"/>
            </a:solidFill>
          </a:ln>
        </p:spPr>
        <p:txBody>
          <a:bodyPr wrap="none" rtlCol="0" anchor="ctr" anchorCtr="0">
            <a:noAutofit/>
          </a:bodyPr>
          <a:lstStyle/>
          <a:p>
            <a:pPr algn="ctr"/>
            <a:r>
              <a:rPr lang="cs-CZ" sz="1600" b="1" dirty="0">
                <a:latin typeface="Arial Black" panose="020B0A04020102020204" pitchFamily="34" charset="0"/>
              </a:rPr>
              <a:t>ANO / NE</a:t>
            </a:r>
          </a:p>
        </p:txBody>
      </p:sp>
      <p:sp>
        <p:nvSpPr>
          <p:cNvPr id="12" name="Nadpis 1">
            <a:extLst>
              <a:ext uri="{FF2B5EF4-FFF2-40B4-BE49-F238E27FC236}">
                <a16:creationId xmlns:a16="http://schemas.microsoft.com/office/drawing/2014/main" id="{9AB317BA-6BCF-6A2F-A718-C6B8FD510D6F}"/>
              </a:ext>
            </a:extLst>
          </p:cNvPr>
          <p:cNvSpPr txBox="1">
            <a:spLocks/>
          </p:cNvSpPr>
          <p:nvPr/>
        </p:nvSpPr>
        <p:spPr>
          <a:xfrm>
            <a:off x="0" y="681037"/>
            <a:ext cx="7967063" cy="627846"/>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pl-PL" dirty="0"/>
              <a:t>Podpora dětí na spektru – pomůcky </a:t>
            </a:r>
          </a:p>
        </p:txBody>
      </p:sp>
      <p:sp>
        <p:nvSpPr>
          <p:cNvPr id="13" name="TextovéPole 9">
            <a:extLst>
              <a:ext uri="{FF2B5EF4-FFF2-40B4-BE49-F238E27FC236}">
                <a16:creationId xmlns:a16="http://schemas.microsoft.com/office/drawing/2014/main" id="{FC80AB33-1DE3-728A-B7B7-691EAF3B9EEF}"/>
              </a:ext>
            </a:extLst>
          </p:cNvPr>
          <p:cNvSpPr txBox="1"/>
          <p:nvPr/>
        </p:nvSpPr>
        <p:spPr>
          <a:xfrm>
            <a:off x="6987381" y="1616050"/>
            <a:ext cx="3423444" cy="1579920"/>
          </a:xfrm>
          <a:prstGeom prst="rect">
            <a:avLst/>
          </a:prstGeom>
          <a:noFill/>
        </p:spPr>
        <p:txBody>
          <a:bodyPr wrap="square" lIns="0" tIns="0" rIns="0" bIns="0" rtlCol="0">
            <a:spAutoFit/>
          </a:bodyPr>
          <a:lstStyle/>
          <a:p>
            <a:pPr algn="ctr"/>
            <a:r>
              <a:rPr lang="cs-CZ" sz="2800" b="1" dirty="0">
                <a:solidFill>
                  <a:srgbClr val="000000"/>
                </a:solidFill>
                <a:latin typeface="Arial Black" panose="020B0A04020102020204" pitchFamily="34" charset="0"/>
                <a:cs typeface="Arial" panose="020B0604020202020204" pitchFamily="34" charset="0"/>
              </a:rPr>
              <a:t>Vizualizace sociální situace</a:t>
            </a:r>
          </a:p>
          <a:p>
            <a:pPr algn="ctr"/>
            <a:endParaRPr lang="cs-CZ" sz="2000" b="1" dirty="0">
              <a:solidFill>
                <a:srgbClr val="000000"/>
              </a:solidFill>
              <a:latin typeface="Arial Black" panose="020B0A04020102020204" pitchFamily="34" charset="0"/>
              <a:cs typeface="Arial" panose="020B0604020202020204" pitchFamily="34" charset="0"/>
            </a:endParaRPr>
          </a:p>
          <a:p>
            <a:pPr algn="ctr">
              <a:spcBef>
                <a:spcPts val="800"/>
              </a:spcBef>
            </a:pPr>
            <a:r>
              <a:rPr lang="pt-BR" sz="2000" dirty="0">
                <a:solidFill>
                  <a:srgbClr val="000000"/>
                </a:solidFill>
                <a:latin typeface="Arial" panose="020B0604020202020204" pitchFamily="34" charset="0"/>
                <a:cs typeface="Arial" panose="020B0604020202020204" pitchFamily="34" charset="0"/>
              </a:rPr>
              <a:t>„Můžu si s vámi hrát?“ </a:t>
            </a:r>
          </a:p>
        </p:txBody>
      </p:sp>
    </p:spTree>
    <p:extLst>
      <p:ext uri="{BB962C8B-B14F-4D97-AF65-F5344CB8AC3E}">
        <p14:creationId xmlns:p14="http://schemas.microsoft.com/office/powerpoint/2010/main" val="13313884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F59301B-4413-B9C7-B86B-49FD4894279A}"/>
              </a:ext>
            </a:extLst>
          </p:cNvPr>
          <p:cNvGraphicFramePr>
            <a:graphicFrameLocks noChangeAspect="1"/>
          </p:cNvGraphicFramePr>
          <p:nvPr>
            <p:custDataLst>
              <p:tags r:id="rId2"/>
            </p:custDataLst>
            <p:extLst>
              <p:ext uri="{D42A27DB-BD31-4B8C-83A1-F6EECF244321}">
                <p14:modId xmlns:p14="http://schemas.microsoft.com/office/powerpoint/2010/main" val="2699123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4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25" name="Obrázek 2" descr="Obsah obrázku text&#10;&#10;Popis byl vytvořen automaticky">
            <a:extLst>
              <a:ext uri="{FF2B5EF4-FFF2-40B4-BE49-F238E27FC236}">
                <a16:creationId xmlns:a16="http://schemas.microsoft.com/office/drawing/2014/main" id="{F61F1F63-0D07-4DA0-BD09-8F9A0008E2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8762" y="1460292"/>
            <a:ext cx="5743575" cy="39370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D1165C9-BF8E-4EA1-9FC0-30FF2905CCED}"/>
              </a:ext>
            </a:extLst>
          </p:cNvPr>
          <p:cNvSpPr>
            <a:spLocks noChangeArrowheads="1"/>
          </p:cNvSpPr>
          <p:nvPr/>
        </p:nvSpPr>
        <p:spPr bwMode="auto">
          <a:xfrm flipV="1">
            <a:off x="0" y="399030"/>
            <a:ext cx="7872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dirty="0"/>
          </a:p>
        </p:txBody>
      </p:sp>
      <p:sp>
        <p:nvSpPr>
          <p:cNvPr id="10" name="Nadpis 1">
            <a:extLst>
              <a:ext uri="{FF2B5EF4-FFF2-40B4-BE49-F238E27FC236}">
                <a16:creationId xmlns:a16="http://schemas.microsoft.com/office/drawing/2014/main" id="{FC56EB24-0916-4CA3-8B18-017B947333FA}"/>
              </a:ext>
            </a:extLst>
          </p:cNvPr>
          <p:cNvSpPr txBox="1">
            <a:spLocks/>
          </p:cNvSpPr>
          <p:nvPr/>
        </p:nvSpPr>
        <p:spPr>
          <a:xfrm>
            <a:off x="0" y="681037"/>
            <a:ext cx="7967063"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 pomůcky </a:t>
            </a:r>
          </a:p>
        </p:txBody>
      </p:sp>
      <p:sp>
        <p:nvSpPr>
          <p:cNvPr id="11" name="TextovéPole 9">
            <a:extLst>
              <a:ext uri="{FF2B5EF4-FFF2-40B4-BE49-F238E27FC236}">
                <a16:creationId xmlns:a16="http://schemas.microsoft.com/office/drawing/2014/main" id="{9874654B-29FB-2A99-1010-72388F1F7D18}"/>
              </a:ext>
            </a:extLst>
          </p:cNvPr>
          <p:cNvSpPr txBox="1"/>
          <p:nvPr/>
        </p:nvSpPr>
        <p:spPr>
          <a:xfrm>
            <a:off x="6987381" y="1616050"/>
            <a:ext cx="3423444" cy="1579920"/>
          </a:xfrm>
          <a:prstGeom prst="rect">
            <a:avLst/>
          </a:prstGeom>
          <a:noFill/>
        </p:spPr>
        <p:txBody>
          <a:bodyPr wrap="square" lIns="0" tIns="0" rIns="0" bIns="0" rtlCol="0">
            <a:spAutoFit/>
          </a:bodyPr>
          <a:lstStyle/>
          <a:p>
            <a:pPr algn="ctr"/>
            <a:r>
              <a:rPr lang="cs-CZ" sz="2800" b="1" dirty="0">
                <a:solidFill>
                  <a:srgbClr val="000000"/>
                </a:solidFill>
                <a:latin typeface="Arial Black" panose="020B0A04020102020204" pitchFamily="34" charset="0"/>
                <a:cs typeface="Arial" panose="020B0604020202020204" pitchFamily="34" charset="0"/>
              </a:rPr>
              <a:t>Vizualizace sociální situace</a:t>
            </a:r>
          </a:p>
          <a:p>
            <a:pPr algn="ctr"/>
            <a:endParaRPr lang="cs-CZ" sz="2000" b="1" dirty="0">
              <a:solidFill>
                <a:srgbClr val="000000"/>
              </a:solidFill>
              <a:latin typeface="Arial Black" panose="020B0A04020102020204" pitchFamily="34" charset="0"/>
              <a:cs typeface="Arial" panose="020B0604020202020204" pitchFamily="34" charset="0"/>
            </a:endParaRPr>
          </a:p>
          <a:p>
            <a:pPr algn="ctr">
              <a:spcBef>
                <a:spcPts val="800"/>
              </a:spcBef>
            </a:pPr>
            <a:r>
              <a:rPr lang="pt-BR" sz="2000" dirty="0">
                <a:solidFill>
                  <a:srgbClr val="000000"/>
                </a:solidFill>
                <a:latin typeface="Arial" panose="020B0604020202020204" pitchFamily="34" charset="0"/>
                <a:cs typeface="Arial" panose="020B0604020202020204" pitchFamily="34" charset="0"/>
              </a:rPr>
              <a:t>Společné stolování </a:t>
            </a:r>
          </a:p>
        </p:txBody>
      </p:sp>
      <p:sp>
        <p:nvSpPr>
          <p:cNvPr id="5" name="Rectangle 4">
            <a:extLst>
              <a:ext uri="{FF2B5EF4-FFF2-40B4-BE49-F238E27FC236}">
                <a16:creationId xmlns:a16="http://schemas.microsoft.com/office/drawing/2014/main" id="{539A77F9-7F16-3E4D-F156-4B93A97DF268}"/>
              </a:ext>
            </a:extLst>
          </p:cNvPr>
          <p:cNvSpPr/>
          <p:nvPr/>
        </p:nvSpPr>
        <p:spPr>
          <a:xfrm>
            <a:off x="5553075" y="3963077"/>
            <a:ext cx="1434306" cy="143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3" descr="Obsah obrázku text, bílá tabule&#10;&#10;Popis byl vytvořen automaticky">
            <a:extLst>
              <a:ext uri="{FF2B5EF4-FFF2-40B4-BE49-F238E27FC236}">
                <a16:creationId xmlns:a16="http://schemas.microsoft.com/office/drawing/2014/main" id="{0B5BECDB-20A0-24FD-2080-FDAB2792EFA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6121"/>
          <a:stretch/>
        </p:blipFill>
        <p:spPr bwMode="auto">
          <a:xfrm>
            <a:off x="5620108" y="4020227"/>
            <a:ext cx="5886092" cy="2457793"/>
          </a:xfrm>
          <a:prstGeom prst="rect">
            <a:avLst/>
          </a:prstGeom>
          <a:noFill/>
          <a:ln>
            <a:noFill/>
          </a:ln>
        </p:spPr>
      </p:pic>
    </p:spTree>
    <p:extLst>
      <p:ext uri="{BB962C8B-B14F-4D97-AF65-F5344CB8AC3E}">
        <p14:creationId xmlns:p14="http://schemas.microsoft.com/office/powerpoint/2010/main" val="36674598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B9F393C-76F9-A8F5-5BCE-508706F8330B}"/>
              </a:ext>
            </a:extLst>
          </p:cNvPr>
          <p:cNvGraphicFramePr>
            <a:graphicFrameLocks noChangeAspect="1"/>
          </p:cNvGraphicFramePr>
          <p:nvPr>
            <p:custDataLst>
              <p:tags r:id="rId2"/>
            </p:custDataLst>
            <p:extLst>
              <p:ext uri="{D42A27DB-BD31-4B8C-83A1-F6EECF244321}">
                <p14:modId xmlns:p14="http://schemas.microsoft.com/office/powerpoint/2010/main" val="234907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7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074" name="Picture 2">
            <a:extLst>
              <a:ext uri="{FF2B5EF4-FFF2-40B4-BE49-F238E27FC236}">
                <a16:creationId xmlns:a16="http://schemas.microsoft.com/office/drawing/2014/main" id="{E79E16AC-681A-45C2-B933-7B9FF9589CB1}"/>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6575485" y="2067891"/>
            <a:ext cx="4956241" cy="4389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FF82F5F-AEFB-40DE-8999-1896BD2D9DA7}"/>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21587" y="1511731"/>
            <a:ext cx="5545785" cy="3558873"/>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a:extLst>
              <a:ext uri="{FF2B5EF4-FFF2-40B4-BE49-F238E27FC236}">
                <a16:creationId xmlns:a16="http://schemas.microsoft.com/office/drawing/2014/main" id="{421C44F1-9A08-D227-C1CF-AC26D6EFB04D}"/>
              </a:ext>
            </a:extLst>
          </p:cNvPr>
          <p:cNvSpPr txBox="1">
            <a:spLocks/>
          </p:cNvSpPr>
          <p:nvPr/>
        </p:nvSpPr>
        <p:spPr>
          <a:xfrm>
            <a:off x="0" y="681037"/>
            <a:ext cx="7967063" cy="627846"/>
          </a:xfrm>
          <a:prstGeom prst="rect">
            <a:avLst/>
          </a:prstGeom>
          <a:solidFill>
            <a:srgbClr val="2EBDD0"/>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 pomůcky </a:t>
            </a:r>
          </a:p>
        </p:txBody>
      </p:sp>
    </p:spTree>
    <p:extLst>
      <p:ext uri="{BB962C8B-B14F-4D97-AF65-F5344CB8AC3E}">
        <p14:creationId xmlns:p14="http://schemas.microsoft.com/office/powerpoint/2010/main" val="41898506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BD1A25-A0F6-F09F-854E-B7F071ECF8FB}"/>
              </a:ext>
            </a:extLst>
          </p:cNvPr>
          <p:cNvGraphicFramePr>
            <a:graphicFrameLocks noChangeAspect="1"/>
          </p:cNvGraphicFramePr>
          <p:nvPr>
            <p:custDataLst>
              <p:tags r:id="rId2"/>
            </p:custDataLst>
            <p:extLst>
              <p:ext uri="{D42A27DB-BD31-4B8C-83A1-F6EECF244321}">
                <p14:modId xmlns:p14="http://schemas.microsoft.com/office/powerpoint/2010/main" val="2502468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9"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8372D87C-EC45-A732-5EFF-3D9F4E6036FB}"/>
              </a:ext>
            </a:extLst>
          </p:cNvPr>
          <p:cNvSpPr/>
          <p:nvPr/>
        </p:nvSpPr>
        <p:spPr>
          <a:xfrm>
            <a:off x="803690" y="2601262"/>
            <a:ext cx="10572744" cy="7370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Rectangle 22">
            <a:extLst>
              <a:ext uri="{FF2B5EF4-FFF2-40B4-BE49-F238E27FC236}">
                <a16:creationId xmlns:a16="http://schemas.microsoft.com/office/drawing/2014/main" id="{4AF0D6A6-5A39-6106-F755-96F45AA5547F}"/>
              </a:ext>
            </a:extLst>
          </p:cNvPr>
          <p:cNvSpPr/>
          <p:nvPr/>
        </p:nvSpPr>
        <p:spPr>
          <a:xfrm>
            <a:off x="809628" y="3406783"/>
            <a:ext cx="10572744" cy="7370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Rectangle 23">
            <a:extLst>
              <a:ext uri="{FF2B5EF4-FFF2-40B4-BE49-F238E27FC236}">
                <a16:creationId xmlns:a16="http://schemas.microsoft.com/office/drawing/2014/main" id="{EC8743EC-03C6-27D0-5C4D-210EA8C26F7C}"/>
              </a:ext>
            </a:extLst>
          </p:cNvPr>
          <p:cNvSpPr/>
          <p:nvPr/>
        </p:nvSpPr>
        <p:spPr>
          <a:xfrm>
            <a:off x="809628" y="4212303"/>
            <a:ext cx="10572744" cy="7370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a:extLst>
              <a:ext uri="{FF2B5EF4-FFF2-40B4-BE49-F238E27FC236}">
                <a16:creationId xmlns:a16="http://schemas.microsoft.com/office/drawing/2014/main" id="{33BCECA7-2013-4251-8B6B-0D5BE922631E}"/>
              </a:ext>
            </a:extLst>
          </p:cNvPr>
          <p:cNvSpPr txBox="1">
            <a:spLocks/>
          </p:cNvSpPr>
          <p:nvPr/>
        </p:nvSpPr>
        <p:spPr>
          <a:xfrm>
            <a:off x="380876" y="1096066"/>
            <a:ext cx="7759514" cy="5253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400" b="1" dirty="0">
              <a:solidFill>
                <a:schemeClr val="tx1">
                  <a:lumMod val="85000"/>
                  <a:lumOff val="15000"/>
                </a:schemeClr>
              </a:solidFill>
            </a:endParaRPr>
          </a:p>
        </p:txBody>
      </p:sp>
      <p:sp>
        <p:nvSpPr>
          <p:cNvPr id="4" name="Nadpis 1">
            <a:extLst>
              <a:ext uri="{FF2B5EF4-FFF2-40B4-BE49-F238E27FC236}">
                <a16:creationId xmlns:a16="http://schemas.microsoft.com/office/drawing/2014/main" id="{550296F3-24B4-5EE8-70EF-143A41FEC42A}"/>
              </a:ext>
            </a:extLst>
          </p:cNvPr>
          <p:cNvSpPr txBox="1">
            <a:spLocks/>
          </p:cNvSpPr>
          <p:nvPr/>
        </p:nvSpPr>
        <p:spPr>
          <a:xfrm>
            <a:off x="809628" y="2083611"/>
            <a:ext cx="10584086" cy="2769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800" b="0" dirty="0">
                <a:latin typeface="Arial" panose="020B0604020202020204" pitchFamily="34" charset="0"/>
              </a:rPr>
              <a:t>Začlenění může výrazně usnadnit systematická práce se třídou:</a:t>
            </a:r>
          </a:p>
        </p:txBody>
      </p:sp>
      <p:sp>
        <p:nvSpPr>
          <p:cNvPr id="11" name="TextovéPole 3">
            <a:extLst>
              <a:ext uri="{FF2B5EF4-FFF2-40B4-BE49-F238E27FC236}">
                <a16:creationId xmlns:a16="http://schemas.microsoft.com/office/drawing/2014/main" id="{D02E8B7D-C7B1-CEDB-99FC-30C9CAFC627E}"/>
              </a:ext>
            </a:extLst>
          </p:cNvPr>
          <p:cNvSpPr txBox="1"/>
          <p:nvPr/>
        </p:nvSpPr>
        <p:spPr>
          <a:xfrm>
            <a:off x="809628" y="1596100"/>
            <a:ext cx="10584086"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Začlenění dítěte s PAS do třídního kolektivu </a:t>
            </a:r>
          </a:p>
        </p:txBody>
      </p:sp>
      <p:sp>
        <p:nvSpPr>
          <p:cNvPr id="12" name="Nadpis 1">
            <a:extLst>
              <a:ext uri="{FF2B5EF4-FFF2-40B4-BE49-F238E27FC236}">
                <a16:creationId xmlns:a16="http://schemas.microsoft.com/office/drawing/2014/main" id="{A71D80C3-18C5-E1DD-6938-78D954856BA3}"/>
              </a:ext>
            </a:extLst>
          </p:cNvPr>
          <p:cNvSpPr txBox="1">
            <a:spLocks/>
          </p:cNvSpPr>
          <p:nvPr/>
        </p:nvSpPr>
        <p:spPr>
          <a:xfrm>
            <a:off x="957943" y="2730159"/>
            <a:ext cx="5007428"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600" b="0" dirty="0">
                <a:solidFill>
                  <a:schemeClr val="tx1">
                    <a:lumMod val="85000"/>
                    <a:lumOff val="15000"/>
                  </a:schemeClr>
                </a:solidFill>
                <a:latin typeface="Arial" panose="020B0604020202020204" pitchFamily="34" charset="0"/>
              </a:rPr>
              <a:t>Ve formě jednorázové besedy </a:t>
            </a:r>
          </a:p>
        </p:txBody>
      </p:sp>
      <p:sp>
        <p:nvSpPr>
          <p:cNvPr id="13" name="Nadpis 1">
            <a:extLst>
              <a:ext uri="{FF2B5EF4-FFF2-40B4-BE49-F238E27FC236}">
                <a16:creationId xmlns:a16="http://schemas.microsoft.com/office/drawing/2014/main" id="{4D528582-B039-502B-B32D-CE357C42A718}"/>
              </a:ext>
            </a:extLst>
          </p:cNvPr>
          <p:cNvSpPr txBox="1">
            <a:spLocks/>
          </p:cNvSpPr>
          <p:nvPr/>
        </p:nvSpPr>
        <p:spPr>
          <a:xfrm>
            <a:off x="957943" y="3535680"/>
            <a:ext cx="5007428"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600" b="0">
                <a:solidFill>
                  <a:schemeClr val="tx1">
                    <a:lumMod val="85000"/>
                    <a:lumOff val="15000"/>
                  </a:schemeClr>
                </a:solidFill>
                <a:latin typeface="Arial" panose="020B0604020202020204" pitchFamily="34" charset="0"/>
              </a:rPr>
              <a:t>V rámci pravidelných třídnických hodin</a:t>
            </a:r>
            <a:endParaRPr lang="cs-CZ" sz="1600" b="0" dirty="0">
              <a:solidFill>
                <a:schemeClr val="tx1">
                  <a:lumMod val="85000"/>
                  <a:lumOff val="15000"/>
                </a:schemeClr>
              </a:solidFill>
              <a:latin typeface="Arial" panose="020B0604020202020204" pitchFamily="34" charset="0"/>
            </a:endParaRPr>
          </a:p>
        </p:txBody>
      </p:sp>
      <p:sp>
        <p:nvSpPr>
          <p:cNvPr id="14" name="Nadpis 1">
            <a:extLst>
              <a:ext uri="{FF2B5EF4-FFF2-40B4-BE49-F238E27FC236}">
                <a16:creationId xmlns:a16="http://schemas.microsoft.com/office/drawing/2014/main" id="{8DAB45C8-2B0C-8F60-A64F-977E67FBD788}"/>
              </a:ext>
            </a:extLst>
          </p:cNvPr>
          <p:cNvSpPr txBox="1">
            <a:spLocks/>
          </p:cNvSpPr>
          <p:nvPr/>
        </p:nvSpPr>
        <p:spPr>
          <a:xfrm>
            <a:off x="957943" y="4341200"/>
            <a:ext cx="5007428"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600" b="0" dirty="0">
                <a:solidFill>
                  <a:schemeClr val="tx1">
                    <a:lumMod val="85000"/>
                    <a:lumOff val="15000"/>
                  </a:schemeClr>
                </a:solidFill>
                <a:latin typeface="Arial" panose="020B0604020202020204" pitchFamily="34" charset="0"/>
              </a:rPr>
              <a:t>Jako jednorázová intervence po neobvyklém </a:t>
            </a:r>
            <a:br>
              <a:rPr lang="cs-CZ" sz="1600" b="0" dirty="0">
                <a:solidFill>
                  <a:schemeClr val="tx1">
                    <a:lumMod val="85000"/>
                    <a:lumOff val="15000"/>
                  </a:schemeClr>
                </a:solidFill>
                <a:latin typeface="Arial" panose="020B0604020202020204" pitchFamily="34" charset="0"/>
              </a:rPr>
            </a:br>
            <a:r>
              <a:rPr lang="cs-CZ" sz="1600" b="0" dirty="0">
                <a:solidFill>
                  <a:schemeClr val="tx1">
                    <a:lumMod val="85000"/>
                    <a:lumOff val="15000"/>
                  </a:schemeClr>
                </a:solidFill>
                <a:latin typeface="Arial" panose="020B0604020202020204" pitchFamily="34" charset="0"/>
              </a:rPr>
              <a:t>až traumatickém zážitku</a:t>
            </a:r>
          </a:p>
        </p:txBody>
      </p:sp>
      <p:sp>
        <p:nvSpPr>
          <p:cNvPr id="15" name="Nadpis 1">
            <a:extLst>
              <a:ext uri="{FF2B5EF4-FFF2-40B4-BE49-F238E27FC236}">
                <a16:creationId xmlns:a16="http://schemas.microsoft.com/office/drawing/2014/main" id="{2025DF7B-B625-81CC-0CAD-F3B60CC4990F}"/>
              </a:ext>
            </a:extLst>
          </p:cNvPr>
          <p:cNvSpPr txBox="1">
            <a:spLocks/>
          </p:cNvSpPr>
          <p:nvPr/>
        </p:nvSpPr>
        <p:spPr>
          <a:xfrm>
            <a:off x="6237972" y="2730159"/>
            <a:ext cx="4996086"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nl-NL" sz="1600" b="0" dirty="0">
                <a:solidFill>
                  <a:schemeClr val="tx1">
                    <a:lumMod val="85000"/>
                    <a:lumOff val="15000"/>
                  </a:schemeClr>
                </a:solidFill>
                <a:latin typeface="Arial" panose="020B0604020202020204" pitchFamily="34" charset="0"/>
              </a:rPr>
              <a:t>žák s PAS není přítomen </a:t>
            </a:r>
          </a:p>
        </p:txBody>
      </p:sp>
      <p:sp>
        <p:nvSpPr>
          <p:cNvPr id="16" name="Nadpis 1">
            <a:extLst>
              <a:ext uri="{FF2B5EF4-FFF2-40B4-BE49-F238E27FC236}">
                <a16:creationId xmlns:a16="http://schemas.microsoft.com/office/drawing/2014/main" id="{8BEFEB54-A687-B882-3BFE-0B6F44BF3078}"/>
              </a:ext>
            </a:extLst>
          </p:cNvPr>
          <p:cNvSpPr txBox="1">
            <a:spLocks/>
          </p:cNvSpPr>
          <p:nvPr/>
        </p:nvSpPr>
        <p:spPr>
          <a:xfrm>
            <a:off x="6237972" y="3535680"/>
            <a:ext cx="4996086"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600" b="0" dirty="0">
                <a:solidFill>
                  <a:schemeClr val="tx1">
                    <a:lumMod val="85000"/>
                    <a:lumOff val="15000"/>
                  </a:schemeClr>
                </a:solidFill>
                <a:latin typeface="Arial" panose="020B0604020202020204" pitchFamily="34" charset="0"/>
              </a:rPr>
              <a:t>přítomnost žáka s PAS je žádoucí</a:t>
            </a:r>
          </a:p>
        </p:txBody>
      </p:sp>
      <p:sp>
        <p:nvSpPr>
          <p:cNvPr id="17" name="Nadpis 1">
            <a:extLst>
              <a:ext uri="{FF2B5EF4-FFF2-40B4-BE49-F238E27FC236}">
                <a16:creationId xmlns:a16="http://schemas.microsoft.com/office/drawing/2014/main" id="{4B56B95A-22CC-DAB3-AA49-94EB6EB356D6}"/>
              </a:ext>
            </a:extLst>
          </p:cNvPr>
          <p:cNvSpPr txBox="1">
            <a:spLocks/>
          </p:cNvSpPr>
          <p:nvPr/>
        </p:nvSpPr>
        <p:spPr>
          <a:xfrm>
            <a:off x="6237972" y="4341200"/>
            <a:ext cx="4996086" cy="479275"/>
          </a:xfrm>
          <a:prstGeom prst="rect">
            <a:avLst/>
          </a:prstGeom>
        </p:spPr>
        <p:txBody>
          <a:bodyPr vert="horz" wrap="square" lIns="0" tIns="0" rIns="0" bIns="0" rtlCol="0" anchor="ctr" anchorCtr="0">
            <a:no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600" b="0" dirty="0">
                <a:solidFill>
                  <a:schemeClr val="tx1">
                    <a:lumMod val="85000"/>
                    <a:lumOff val="15000"/>
                  </a:schemeClr>
                </a:solidFill>
                <a:latin typeface="Arial" panose="020B0604020202020204" pitchFamily="34" charset="0"/>
              </a:rPr>
              <a:t>záleží na závažnosti situace a psychickém stavu všech zúčastněných stran </a:t>
            </a:r>
          </a:p>
        </p:txBody>
      </p:sp>
      <p:sp>
        <p:nvSpPr>
          <p:cNvPr id="18" name="Arrow: Right 17">
            <a:extLst>
              <a:ext uri="{FF2B5EF4-FFF2-40B4-BE49-F238E27FC236}">
                <a16:creationId xmlns:a16="http://schemas.microsoft.com/office/drawing/2014/main" id="{1AFFB271-C1FF-4159-806B-2EA25321375A}"/>
              </a:ext>
            </a:extLst>
          </p:cNvPr>
          <p:cNvSpPr/>
          <p:nvPr/>
        </p:nvSpPr>
        <p:spPr>
          <a:xfrm>
            <a:off x="5752392" y="2801601"/>
            <a:ext cx="229107" cy="3363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Arrow: Right 18">
            <a:extLst>
              <a:ext uri="{FF2B5EF4-FFF2-40B4-BE49-F238E27FC236}">
                <a16:creationId xmlns:a16="http://schemas.microsoft.com/office/drawing/2014/main" id="{46952869-838F-431B-966B-3D07AC1D27FC}"/>
              </a:ext>
            </a:extLst>
          </p:cNvPr>
          <p:cNvSpPr/>
          <p:nvPr/>
        </p:nvSpPr>
        <p:spPr>
          <a:xfrm>
            <a:off x="5752392" y="3607122"/>
            <a:ext cx="229107" cy="3363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Arrow: Right 19">
            <a:extLst>
              <a:ext uri="{FF2B5EF4-FFF2-40B4-BE49-F238E27FC236}">
                <a16:creationId xmlns:a16="http://schemas.microsoft.com/office/drawing/2014/main" id="{F75D363E-B5BA-20FC-B305-8C5515636DB6}"/>
              </a:ext>
            </a:extLst>
          </p:cNvPr>
          <p:cNvSpPr/>
          <p:nvPr/>
        </p:nvSpPr>
        <p:spPr>
          <a:xfrm>
            <a:off x="5752392" y="4412642"/>
            <a:ext cx="229107" cy="3363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Nadpis 1">
            <a:extLst>
              <a:ext uri="{FF2B5EF4-FFF2-40B4-BE49-F238E27FC236}">
                <a16:creationId xmlns:a16="http://schemas.microsoft.com/office/drawing/2014/main" id="{08984142-1468-BF48-9187-C5B587EE0479}"/>
              </a:ext>
            </a:extLst>
          </p:cNvPr>
          <p:cNvSpPr txBox="1">
            <a:spLocks/>
          </p:cNvSpPr>
          <p:nvPr/>
        </p:nvSpPr>
        <p:spPr>
          <a:xfrm>
            <a:off x="809628" y="5277714"/>
            <a:ext cx="10584086" cy="779701"/>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50000"/>
              </a:lnSpc>
            </a:pPr>
            <a:r>
              <a:rPr lang="cs-CZ" sz="1800" b="0" dirty="0">
                <a:latin typeface="Arial" panose="020B0604020202020204" pitchFamily="34" charset="0"/>
              </a:rPr>
              <a:t>V MŠ a prvním stupni ZŠ nezmiňujeme diagnózou PAS, ale zaměřujeme se na celkovou „jinakost“ žáka a konkrétní projevy, které jej od vrstevníků odlišují a kterých si děti mají možnost všimnout. </a:t>
            </a:r>
          </a:p>
        </p:txBody>
      </p:sp>
      <p:sp>
        <p:nvSpPr>
          <p:cNvPr id="25" name="Nadpis 1">
            <a:extLst>
              <a:ext uri="{FF2B5EF4-FFF2-40B4-BE49-F238E27FC236}">
                <a16:creationId xmlns:a16="http://schemas.microsoft.com/office/drawing/2014/main" id="{10117667-4C34-E370-01AC-05E9D0F0B4CF}"/>
              </a:ext>
            </a:extLst>
          </p:cNvPr>
          <p:cNvSpPr txBox="1">
            <a:spLocks/>
          </p:cNvSpPr>
          <p:nvPr/>
        </p:nvSpPr>
        <p:spPr>
          <a:xfrm>
            <a:off x="0" y="681037"/>
            <a:ext cx="11393711" cy="627846"/>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začlenění do kolektivu  </a:t>
            </a:r>
          </a:p>
        </p:txBody>
      </p:sp>
    </p:spTree>
    <p:extLst>
      <p:ext uri="{BB962C8B-B14F-4D97-AF65-F5344CB8AC3E}">
        <p14:creationId xmlns:p14="http://schemas.microsoft.com/office/powerpoint/2010/main" val="2343559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4" grpId="0"/>
      <p:bldP spid="11" grpId="0"/>
      <p:bldP spid="12" grpId="0"/>
      <p:bldP spid="13" grpId="0"/>
      <p:bldP spid="14" grpId="0"/>
      <p:bldP spid="15" grpId="0"/>
      <p:bldP spid="16" grpId="0"/>
      <p:bldP spid="17" grpId="0"/>
      <p:bldP spid="18" grpId="0" animBg="1"/>
      <p:bldP spid="19" grpId="0" animBg="1"/>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4546DF-C561-D60D-0439-82883E52A2F5}"/>
              </a:ext>
            </a:extLst>
          </p:cNvPr>
          <p:cNvGraphicFramePr>
            <a:graphicFrameLocks noChangeAspect="1"/>
          </p:cNvGraphicFramePr>
          <p:nvPr>
            <p:custDataLst>
              <p:tags r:id="rId2"/>
            </p:custDataLst>
            <p:extLst>
              <p:ext uri="{D42A27DB-BD31-4B8C-83A1-F6EECF244321}">
                <p14:modId xmlns:p14="http://schemas.microsoft.com/office/powerpoint/2010/main" val="3170603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43"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extovéPole 10">
            <a:extLst>
              <a:ext uri="{FF2B5EF4-FFF2-40B4-BE49-F238E27FC236}">
                <a16:creationId xmlns:a16="http://schemas.microsoft.com/office/drawing/2014/main" id="{93712809-F52D-C214-A62F-5253234A3F65}"/>
              </a:ext>
            </a:extLst>
          </p:cNvPr>
          <p:cNvSpPr txBox="1"/>
          <p:nvPr/>
        </p:nvSpPr>
        <p:spPr>
          <a:xfrm>
            <a:off x="809628" y="2562078"/>
            <a:ext cx="10584086" cy="3633181"/>
          </a:xfrm>
          <a:prstGeom prst="rect">
            <a:avLst/>
          </a:prstGeom>
          <a:noFill/>
        </p:spPr>
        <p:txBody>
          <a:bodyPr wrap="square" lIns="0" tIns="0" rIns="0" bIns="0" numCol="2" spcCol="720000">
            <a:noAutofit/>
          </a:bodyPr>
          <a:lstStyle/>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„Proč má na písemné práce více času?“</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„Proč má jiné zadání, než my?“</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„Proč má asistentku pedagoga, k čemu jí potřebuje?“</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„Proč nechodí na všechny předměty, jako my, ale může jít domů po páté vyučovací hodině?“</a:t>
            </a: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„Mluví pořád o tom samém, nás už jeho zájmy nebaví“ </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„Dělá pořád stejné vtípky, opakuje dokola to samé.“</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„Musí být ve všem první, vykřikuje o hodině správné odpovědi.“</a:t>
            </a:r>
            <a:endParaRPr lang="cs-CZ" sz="1600" i="1"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„Posmívá se nám, že jsme pomalejší, říká nám, že jsme hloupí nebo zaostalí“ </a:t>
            </a:r>
            <a:endParaRPr lang="cs-CZ" sz="1600" i="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„Je prostě divný.“</a:t>
            </a:r>
          </a:p>
          <a:p>
            <a:pPr marL="174625" lvl="0" indent="-174625">
              <a:lnSpc>
                <a:spcPct val="107000"/>
              </a:lnSpc>
              <a:spcAft>
                <a:spcPts val="800"/>
              </a:spcAft>
              <a:buSzPts val="1000"/>
              <a:buFont typeface="Symbol" panose="05050102010706020507" pitchFamily="18" charset="2"/>
              <a:buChar char=""/>
              <a:tabLst>
                <a:tab pos="457200" algn="l"/>
              </a:tabLst>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„Je hodně vzteklý, když se mu třeba něco nepovede, a někdy se mlátí pěstí do hlavy nebo bouchá do lavice, když dostane špatnou známku“</a:t>
            </a:r>
          </a:p>
          <a:p>
            <a:pPr marL="174625" indent="-174625">
              <a:buFont typeface="Arial" panose="020B0604020202020204" pitchFamily="34" charset="0"/>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Chce nás objímat, pusinkovat nebo se jinak dotýkat.“</a:t>
            </a:r>
          </a:p>
          <a:p>
            <a:pPr marL="174625" indent="-174625">
              <a:lnSpc>
                <a:spcPct val="150000"/>
              </a:lnSpc>
              <a:buFont typeface="Arial" panose="020B0604020202020204" pitchFamily="34" charset="0"/>
              <a:buChar char="•"/>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„Začal mluvit hodně sprostě a vyrušovat v hodině.“</a:t>
            </a:r>
          </a:p>
          <a:p>
            <a:pPr marL="174625" indent="-174625">
              <a:lnSpc>
                <a:spcPct val="150000"/>
              </a:lnSpc>
              <a:buFont typeface="Arial" panose="020B0604020202020204" pitchFamily="34" charset="0"/>
              <a:buChar char="•"/>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„Dělá divné pohyby, zvuky, rituály.“</a:t>
            </a:r>
          </a:p>
          <a:p>
            <a:pPr marL="174625" indent="-174625">
              <a:lnSpc>
                <a:spcPct val="150000"/>
              </a:lnSpc>
              <a:buFont typeface="Arial" panose="020B0604020202020204" pitchFamily="34" charset="0"/>
              <a:buChar char="•"/>
            </a:pPr>
            <a:r>
              <a:rPr lang="cs-CZ" sz="1600" i="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„Je více vznětlivý, nervózní, celkově neklidný.“</a:t>
            </a:r>
            <a:endParaRPr lang="cs-CZ" sz="1600" i="1" dirty="0">
              <a:latin typeface="Arial" panose="020B0604020202020204" pitchFamily="34" charset="0"/>
              <a:cs typeface="Arial" panose="020B0604020202020204" pitchFamily="34" charset="0"/>
            </a:endParaRPr>
          </a:p>
        </p:txBody>
      </p:sp>
      <p:sp>
        <p:nvSpPr>
          <p:cNvPr id="12" name="Nadpis 1">
            <a:extLst>
              <a:ext uri="{FF2B5EF4-FFF2-40B4-BE49-F238E27FC236}">
                <a16:creationId xmlns:a16="http://schemas.microsoft.com/office/drawing/2014/main" id="{A8BEAF93-9CFE-4AF8-547D-27EA1067315A}"/>
              </a:ext>
            </a:extLst>
          </p:cNvPr>
          <p:cNvSpPr txBox="1">
            <a:spLocks/>
          </p:cNvSpPr>
          <p:nvPr/>
        </p:nvSpPr>
        <p:spPr>
          <a:xfrm>
            <a:off x="411356" y="2964773"/>
            <a:ext cx="4569947" cy="4480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1800" b="1" dirty="0">
              <a:solidFill>
                <a:schemeClr val="tx1">
                  <a:lumMod val="85000"/>
                  <a:lumOff val="15000"/>
                </a:schemeClr>
              </a:solidFill>
            </a:endParaRPr>
          </a:p>
        </p:txBody>
      </p:sp>
      <p:sp>
        <p:nvSpPr>
          <p:cNvPr id="13" name="TextovéPole 3">
            <a:extLst>
              <a:ext uri="{FF2B5EF4-FFF2-40B4-BE49-F238E27FC236}">
                <a16:creationId xmlns:a16="http://schemas.microsoft.com/office/drawing/2014/main" id="{BF7EBC19-5FE2-DD9B-4500-5EDF9237CDD5}"/>
              </a:ext>
            </a:extLst>
          </p:cNvPr>
          <p:cNvSpPr txBox="1"/>
          <p:nvPr/>
        </p:nvSpPr>
        <p:spPr>
          <a:xfrm>
            <a:off x="809628" y="1568040"/>
            <a:ext cx="10584086"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Co může vadit spolužákům dětem s PAS</a:t>
            </a:r>
          </a:p>
        </p:txBody>
      </p:sp>
      <p:sp>
        <p:nvSpPr>
          <p:cNvPr id="14" name="Nadpis 1">
            <a:extLst>
              <a:ext uri="{FF2B5EF4-FFF2-40B4-BE49-F238E27FC236}">
                <a16:creationId xmlns:a16="http://schemas.microsoft.com/office/drawing/2014/main" id="{64F7B1F0-373F-89A0-706B-35DB8A981D88}"/>
              </a:ext>
            </a:extLst>
          </p:cNvPr>
          <p:cNvSpPr txBox="1">
            <a:spLocks/>
          </p:cNvSpPr>
          <p:nvPr/>
        </p:nvSpPr>
        <p:spPr>
          <a:xfrm>
            <a:off x="809628" y="2083611"/>
            <a:ext cx="10584086" cy="2769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2400" b="1">
                <a:latin typeface="Arial Black" panose="020B0A040201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cs-CZ" sz="1800" b="0" dirty="0">
                <a:latin typeface="Arial" panose="020B0604020202020204" pitchFamily="34" charset="0"/>
              </a:rPr>
              <a:t>Děti se mohou ptát…</a:t>
            </a:r>
          </a:p>
        </p:txBody>
      </p:sp>
      <p:sp>
        <p:nvSpPr>
          <p:cNvPr id="9" name="Nadpis 1">
            <a:extLst>
              <a:ext uri="{FF2B5EF4-FFF2-40B4-BE49-F238E27FC236}">
                <a16:creationId xmlns:a16="http://schemas.microsoft.com/office/drawing/2014/main" id="{3A3D3445-22EB-E081-6496-8EC9AD84EF7F}"/>
              </a:ext>
            </a:extLst>
          </p:cNvPr>
          <p:cNvSpPr txBox="1">
            <a:spLocks/>
          </p:cNvSpPr>
          <p:nvPr/>
        </p:nvSpPr>
        <p:spPr>
          <a:xfrm>
            <a:off x="0" y="681037"/>
            <a:ext cx="11393711" cy="627846"/>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začlenění do kolektivu  </a:t>
            </a:r>
          </a:p>
        </p:txBody>
      </p:sp>
    </p:spTree>
    <p:extLst>
      <p:ext uri="{BB962C8B-B14F-4D97-AF65-F5344CB8AC3E}">
        <p14:creationId xmlns:p14="http://schemas.microsoft.com/office/powerpoint/2010/main" val="1326370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5E64123-5297-E67D-8431-4E2E1258A35E}"/>
              </a:ext>
            </a:extLst>
          </p:cNvPr>
          <p:cNvGraphicFramePr>
            <a:graphicFrameLocks noChangeAspect="1"/>
          </p:cNvGraphicFramePr>
          <p:nvPr>
            <p:custDataLst>
              <p:tags r:id="rId2"/>
            </p:custDataLst>
            <p:extLst>
              <p:ext uri="{D42A27DB-BD31-4B8C-83A1-F6EECF244321}">
                <p14:modId xmlns:p14="http://schemas.microsoft.com/office/powerpoint/2010/main" val="1355929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6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ovéPole 4">
            <a:extLst>
              <a:ext uri="{FF2B5EF4-FFF2-40B4-BE49-F238E27FC236}">
                <a16:creationId xmlns:a16="http://schemas.microsoft.com/office/drawing/2014/main" id="{58F4EDBF-4811-0D20-3630-CEB46D1AE1E2}"/>
              </a:ext>
            </a:extLst>
          </p:cNvPr>
          <p:cNvSpPr txBox="1"/>
          <p:nvPr/>
        </p:nvSpPr>
        <p:spPr>
          <a:xfrm>
            <a:off x="798287" y="4749499"/>
            <a:ext cx="4702628" cy="1550031"/>
          </a:xfrm>
          <a:prstGeom prst="rect">
            <a:avLst/>
          </a:prstGeom>
          <a:solidFill>
            <a:schemeClr val="accent3">
              <a:lumMod val="20000"/>
              <a:lumOff val="80000"/>
            </a:schemeClr>
          </a:solidFill>
        </p:spPr>
        <p:txBody>
          <a:bodyPr wrap="square" lIns="144000" tIns="36000" rIns="144000" bIns="36000">
            <a:spAutoFit/>
          </a:bodyPr>
          <a:lstStyle/>
          <a:p>
            <a:r>
              <a:rPr lang="cs-CZ" sz="1600" i="1" dirty="0">
                <a:latin typeface="Arial" panose="020B0604020202020204" pitchFamily="34" charset="0"/>
                <a:cs typeface="Arial" panose="020B0604020202020204" pitchFamily="34" charset="0"/>
              </a:rPr>
              <a:t>Dětem, co mají ve třídě kluka nebo holku s autismem, bych poradil, aby si z něj/ní nedělaly srandu. Nemusí to poznat, některý srandě prostě nerozumíme, nebo třeba ironii, a není fér toho zneužívat. </a:t>
            </a:r>
          </a:p>
          <a:p>
            <a:pPr algn="r"/>
            <a:r>
              <a:rPr lang="cs-CZ" sz="1600" b="1" dirty="0">
                <a:latin typeface="Arial" panose="020B0604020202020204" pitchFamily="34" charset="0"/>
                <a:cs typeface="Arial" panose="020B0604020202020204" pitchFamily="34" charset="0"/>
              </a:rPr>
              <a:t>(Tonda, 11 let)</a:t>
            </a:r>
          </a:p>
        </p:txBody>
      </p:sp>
      <p:sp>
        <p:nvSpPr>
          <p:cNvPr id="7" name="TextovéPole 6">
            <a:extLst>
              <a:ext uri="{FF2B5EF4-FFF2-40B4-BE49-F238E27FC236}">
                <a16:creationId xmlns:a16="http://schemas.microsoft.com/office/drawing/2014/main" id="{96DBB6B8-2238-0E39-85AC-87A291476C24}"/>
              </a:ext>
            </a:extLst>
          </p:cNvPr>
          <p:cNvSpPr txBox="1"/>
          <p:nvPr/>
        </p:nvSpPr>
        <p:spPr>
          <a:xfrm>
            <a:off x="809629" y="2084424"/>
            <a:ext cx="4702628" cy="2534916"/>
          </a:xfrm>
          <a:prstGeom prst="rect">
            <a:avLst/>
          </a:prstGeom>
          <a:solidFill>
            <a:schemeClr val="accent3">
              <a:lumMod val="20000"/>
              <a:lumOff val="80000"/>
            </a:schemeClr>
          </a:solidFill>
        </p:spPr>
        <p:txBody>
          <a:bodyPr wrap="square" lIns="144000" tIns="36000" rIns="144000" bIns="36000">
            <a:spAutoFit/>
          </a:bodyPr>
          <a:lstStyle/>
          <a:p>
            <a:r>
              <a:rPr lang="cs-CZ" sz="1600" i="1" dirty="0">
                <a:latin typeface="Arial" panose="020B0604020202020204" pitchFamily="34" charset="0"/>
                <a:cs typeface="Arial" panose="020B0604020202020204" pitchFamily="34" charset="0"/>
              </a:rPr>
              <a:t>Pro mě je nejdůležitější upřímnost spolužáků a zároveň dobré vycházení s nimi. Poradil jsem jim v prvním ročníku gymnázia, že mě mají včas říct, když jim něco vadí, případně mě zarazit, ještě ve fázi, když nejsou naštvaní. Třeba když něco vykládám příliš dlouho. Mnohem víc mi vadí, když spolužáci hrají, že jim nic nevadí a přitom si myslí, jaký jsem blbec. Stejně tak mi vadí, když se okamžitě začnou zlobit a nadávat mi. </a:t>
            </a:r>
          </a:p>
          <a:p>
            <a:pPr algn="r"/>
            <a:r>
              <a:rPr lang="cs-CZ" sz="1600" b="1" dirty="0">
                <a:latin typeface="Arial" panose="020B0604020202020204" pitchFamily="34" charset="0"/>
                <a:cs typeface="Arial" panose="020B0604020202020204" pitchFamily="34" charset="0"/>
              </a:rPr>
              <a:t>(Honza, 20 let)</a:t>
            </a:r>
          </a:p>
        </p:txBody>
      </p:sp>
      <p:sp>
        <p:nvSpPr>
          <p:cNvPr id="9" name="TextovéPole 8">
            <a:extLst>
              <a:ext uri="{FF2B5EF4-FFF2-40B4-BE49-F238E27FC236}">
                <a16:creationId xmlns:a16="http://schemas.microsoft.com/office/drawing/2014/main" id="{611CA395-75E4-19F0-3F34-6413A59D5DCC}"/>
              </a:ext>
            </a:extLst>
          </p:cNvPr>
          <p:cNvSpPr txBox="1"/>
          <p:nvPr/>
        </p:nvSpPr>
        <p:spPr>
          <a:xfrm>
            <a:off x="5646057" y="3543697"/>
            <a:ext cx="5921829" cy="565146"/>
          </a:xfrm>
          <a:prstGeom prst="rect">
            <a:avLst/>
          </a:prstGeom>
          <a:solidFill>
            <a:schemeClr val="accent3">
              <a:lumMod val="20000"/>
              <a:lumOff val="80000"/>
            </a:schemeClr>
          </a:solidFill>
        </p:spPr>
        <p:txBody>
          <a:bodyPr wrap="square" lIns="144000" tIns="36000" rIns="144000" bIns="36000">
            <a:spAutoFit/>
          </a:bodyPr>
          <a:lstStyle/>
          <a:p>
            <a:r>
              <a:rPr lang="cs-CZ" sz="1600" i="1" dirty="0">
                <a:latin typeface="Arial" panose="020B0604020202020204" pitchFamily="34" charset="0"/>
                <a:cs typeface="Arial" panose="020B0604020202020204" pitchFamily="34" charset="0"/>
              </a:rPr>
              <a:t>Chtěl bych vzkázat: „Nesmějte se lidem, co jsou naštvaní.“</a:t>
            </a:r>
          </a:p>
          <a:p>
            <a:pPr algn="r"/>
            <a:r>
              <a:rPr lang="cs-CZ" sz="1600" b="1" dirty="0">
                <a:latin typeface="Arial" panose="020B0604020202020204" pitchFamily="34" charset="0"/>
                <a:cs typeface="Arial" panose="020B0604020202020204" pitchFamily="34" charset="0"/>
              </a:rPr>
              <a:t>(Vítek, 12 let)</a:t>
            </a:r>
          </a:p>
        </p:txBody>
      </p:sp>
      <p:sp>
        <p:nvSpPr>
          <p:cNvPr id="11" name="TextovéPole 10">
            <a:extLst>
              <a:ext uri="{FF2B5EF4-FFF2-40B4-BE49-F238E27FC236}">
                <a16:creationId xmlns:a16="http://schemas.microsoft.com/office/drawing/2014/main" id="{43F66D15-8E81-60E7-961C-9CEE4E384792}"/>
              </a:ext>
            </a:extLst>
          </p:cNvPr>
          <p:cNvSpPr txBox="1"/>
          <p:nvPr/>
        </p:nvSpPr>
        <p:spPr>
          <a:xfrm>
            <a:off x="5646057" y="4257057"/>
            <a:ext cx="5921829" cy="2042473"/>
          </a:xfrm>
          <a:prstGeom prst="rect">
            <a:avLst/>
          </a:prstGeom>
          <a:solidFill>
            <a:schemeClr val="accent3">
              <a:lumMod val="20000"/>
              <a:lumOff val="80000"/>
            </a:schemeClr>
          </a:solidFill>
        </p:spPr>
        <p:txBody>
          <a:bodyPr wrap="square" lIns="144000" tIns="36000" rIns="144000" bIns="36000">
            <a:spAutoFit/>
          </a:bodyPr>
          <a:lstStyle/>
          <a:p>
            <a:r>
              <a:rPr lang="cs-CZ" sz="1600" i="1" dirty="0">
                <a:latin typeface="Arial" panose="020B0604020202020204" pitchFamily="34" charset="0"/>
                <a:cs typeface="Arial" panose="020B0604020202020204" pitchFamily="34" charset="0"/>
              </a:rPr>
              <a:t>Asi bych byla ráda, aby víc lidí vědělo, že přemýšlíme a vnímáme věci prostě trochu jinak. Já mám třeba problém se soustředit, když je ve třídě moc hluk. Vadí mi mluvit nahlas před třídou a nejhorší je, když k tomu ještě ostatní mají blbý poznámky typu „Tak už něco řekni“ a tak. A často nerozumím tomu, o čem se lidi ve třídě baví, zvlášť holky. Můj vzkaz je: „Snažte se nás respektovat a zbytečně si nás nedobírat.“</a:t>
            </a:r>
          </a:p>
          <a:p>
            <a:pPr algn="r"/>
            <a:r>
              <a:rPr lang="cs-CZ" sz="1600" b="1" dirty="0">
                <a:latin typeface="Arial" panose="020B0604020202020204" pitchFamily="34" charset="0"/>
                <a:cs typeface="Arial" panose="020B0604020202020204" pitchFamily="34" charset="0"/>
              </a:rPr>
              <a:t>(Víťa, 16 let)</a:t>
            </a:r>
          </a:p>
        </p:txBody>
      </p:sp>
      <p:sp>
        <p:nvSpPr>
          <p:cNvPr id="13" name="TextovéPole 12">
            <a:extLst>
              <a:ext uri="{FF2B5EF4-FFF2-40B4-BE49-F238E27FC236}">
                <a16:creationId xmlns:a16="http://schemas.microsoft.com/office/drawing/2014/main" id="{BADEA6F8-2625-5027-BC11-D052F7B40AC7}"/>
              </a:ext>
            </a:extLst>
          </p:cNvPr>
          <p:cNvSpPr txBox="1"/>
          <p:nvPr/>
        </p:nvSpPr>
        <p:spPr>
          <a:xfrm>
            <a:off x="5646057" y="2092195"/>
            <a:ext cx="5921829" cy="1303809"/>
          </a:xfrm>
          <a:prstGeom prst="rect">
            <a:avLst/>
          </a:prstGeom>
          <a:solidFill>
            <a:schemeClr val="accent3">
              <a:lumMod val="20000"/>
              <a:lumOff val="80000"/>
            </a:schemeClr>
          </a:solidFill>
        </p:spPr>
        <p:txBody>
          <a:bodyPr wrap="square" lIns="144000" tIns="36000" rIns="144000" bIns="36000">
            <a:spAutoFit/>
          </a:bodyPr>
          <a:lstStyle/>
          <a:p>
            <a:r>
              <a:rPr lang="cs-CZ" sz="1600" i="1" dirty="0">
                <a:latin typeface="Arial" panose="020B0604020202020204" pitchFamily="34" charset="0"/>
                <a:cs typeface="Arial" panose="020B0604020202020204" pitchFamily="34" charset="0"/>
              </a:rPr>
              <a:t>Když se s vámi nebavíme, tak to ještě neznamená, že bychom nechtěli. Já třeba nikdy nevím, jak mám začít, o čem se bavit, abych nebyl </a:t>
            </a:r>
            <a:r>
              <a:rPr lang="cs-CZ" sz="1600" i="1" dirty="0" err="1">
                <a:latin typeface="Arial" panose="020B0604020202020204" pitchFamily="34" charset="0"/>
                <a:cs typeface="Arial" panose="020B0604020202020204" pitchFamily="34" charset="0"/>
              </a:rPr>
              <a:t>trapnej</a:t>
            </a:r>
            <a:r>
              <a:rPr lang="cs-CZ" sz="1600" i="1" dirty="0">
                <a:latin typeface="Arial" panose="020B0604020202020204" pitchFamily="34" charset="0"/>
                <a:cs typeface="Arial" panose="020B0604020202020204" pitchFamily="34" charset="0"/>
              </a:rPr>
              <a:t>, aby se mi ostatní nesmáli. Takže mně by pomohlo, kdyby začal někdo </a:t>
            </a:r>
            <a:r>
              <a:rPr lang="cs-CZ" sz="1600" i="1" dirty="0" err="1">
                <a:latin typeface="Arial" panose="020B0604020202020204" pitchFamily="34" charset="0"/>
                <a:cs typeface="Arial" panose="020B0604020202020204" pitchFamily="34" charset="0"/>
              </a:rPr>
              <a:t>jinej</a:t>
            </a:r>
            <a:r>
              <a:rPr lang="cs-CZ" sz="1600" i="1" dirty="0">
                <a:latin typeface="Arial" panose="020B0604020202020204" pitchFamily="34" charset="0"/>
                <a:cs typeface="Arial" panose="020B0604020202020204" pitchFamily="34" charset="0"/>
              </a:rPr>
              <a:t>, a tak mi pomohl. </a:t>
            </a:r>
          </a:p>
          <a:p>
            <a:pPr algn="r"/>
            <a:r>
              <a:rPr lang="cs-CZ" sz="1600" b="1" dirty="0">
                <a:latin typeface="Arial" panose="020B0604020202020204" pitchFamily="34" charset="0"/>
                <a:cs typeface="Arial" panose="020B0604020202020204" pitchFamily="34" charset="0"/>
              </a:rPr>
              <a:t>(Jáchym, 12 let)</a:t>
            </a:r>
          </a:p>
        </p:txBody>
      </p:sp>
      <p:sp>
        <p:nvSpPr>
          <p:cNvPr id="15" name="Nadpis 1">
            <a:extLst>
              <a:ext uri="{FF2B5EF4-FFF2-40B4-BE49-F238E27FC236}">
                <a16:creationId xmlns:a16="http://schemas.microsoft.com/office/drawing/2014/main" id="{46EAE26C-294E-E231-5717-A2D03F619928}"/>
              </a:ext>
            </a:extLst>
          </p:cNvPr>
          <p:cNvSpPr txBox="1">
            <a:spLocks/>
          </p:cNvSpPr>
          <p:nvPr/>
        </p:nvSpPr>
        <p:spPr>
          <a:xfrm>
            <a:off x="400594" y="1072175"/>
            <a:ext cx="7759514" cy="5253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400" b="1" dirty="0">
              <a:solidFill>
                <a:schemeClr val="tx1">
                  <a:lumMod val="85000"/>
                  <a:lumOff val="15000"/>
                </a:schemeClr>
              </a:solidFill>
            </a:endParaRPr>
          </a:p>
        </p:txBody>
      </p:sp>
      <p:sp>
        <p:nvSpPr>
          <p:cNvPr id="12" name="TextovéPole 3">
            <a:extLst>
              <a:ext uri="{FF2B5EF4-FFF2-40B4-BE49-F238E27FC236}">
                <a16:creationId xmlns:a16="http://schemas.microsoft.com/office/drawing/2014/main" id="{7BE47A3F-423B-35F0-5BC4-3747657AE038}"/>
              </a:ext>
            </a:extLst>
          </p:cNvPr>
          <p:cNvSpPr txBox="1"/>
          <p:nvPr/>
        </p:nvSpPr>
        <p:spPr>
          <a:xfrm>
            <a:off x="809628" y="1568040"/>
            <a:ext cx="10584086"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Vzkazy dětí s PAS pro své spolužáky </a:t>
            </a:r>
          </a:p>
        </p:txBody>
      </p:sp>
      <p:sp>
        <p:nvSpPr>
          <p:cNvPr id="16" name="Nadpis 1">
            <a:extLst>
              <a:ext uri="{FF2B5EF4-FFF2-40B4-BE49-F238E27FC236}">
                <a16:creationId xmlns:a16="http://schemas.microsoft.com/office/drawing/2014/main" id="{450C4695-0D1F-7AF8-79F0-B6669B96BBDA}"/>
              </a:ext>
            </a:extLst>
          </p:cNvPr>
          <p:cNvSpPr txBox="1">
            <a:spLocks/>
          </p:cNvSpPr>
          <p:nvPr/>
        </p:nvSpPr>
        <p:spPr>
          <a:xfrm>
            <a:off x="0" y="681037"/>
            <a:ext cx="11393711" cy="627846"/>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začlenění do kolektivu  </a:t>
            </a:r>
          </a:p>
        </p:txBody>
      </p:sp>
    </p:spTree>
    <p:extLst>
      <p:ext uri="{BB962C8B-B14F-4D97-AF65-F5344CB8AC3E}">
        <p14:creationId xmlns:p14="http://schemas.microsoft.com/office/powerpoint/2010/main" val="433964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BBF957F-7E51-121A-A652-9F89187D3EDC}"/>
              </a:ext>
            </a:extLst>
          </p:cNvPr>
          <p:cNvGraphicFramePr>
            <a:graphicFrameLocks noChangeAspect="1"/>
          </p:cNvGraphicFramePr>
          <p:nvPr>
            <p:custDataLst>
              <p:tags r:id="rId2"/>
            </p:custDataLst>
            <p:extLst>
              <p:ext uri="{D42A27DB-BD31-4B8C-83A1-F6EECF244321}">
                <p14:modId xmlns:p14="http://schemas.microsoft.com/office/powerpoint/2010/main" val="1739236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9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Nadpis 1">
            <a:extLst>
              <a:ext uri="{FF2B5EF4-FFF2-40B4-BE49-F238E27FC236}">
                <a16:creationId xmlns:a16="http://schemas.microsoft.com/office/drawing/2014/main" id="{1E346D39-3308-46F7-A36C-FE8B6F85B7AA}"/>
              </a:ext>
            </a:extLst>
          </p:cNvPr>
          <p:cNvSpPr txBox="1">
            <a:spLocks/>
          </p:cNvSpPr>
          <p:nvPr/>
        </p:nvSpPr>
        <p:spPr>
          <a:xfrm>
            <a:off x="237184" y="-1800014"/>
            <a:ext cx="9732005" cy="8877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3700" b="1" dirty="0">
              <a:solidFill>
                <a:schemeClr val="tx1">
                  <a:lumMod val="85000"/>
                  <a:lumOff val="15000"/>
                </a:schemeClr>
              </a:solidFill>
            </a:endParaRPr>
          </a:p>
        </p:txBody>
      </p:sp>
      <p:sp>
        <p:nvSpPr>
          <p:cNvPr id="9" name="TextovéPole 8">
            <a:extLst>
              <a:ext uri="{FF2B5EF4-FFF2-40B4-BE49-F238E27FC236}">
                <a16:creationId xmlns:a16="http://schemas.microsoft.com/office/drawing/2014/main" id="{51423BD3-8C7F-B221-5076-5EFC3D9AED73}"/>
              </a:ext>
            </a:extLst>
          </p:cNvPr>
          <p:cNvSpPr txBox="1"/>
          <p:nvPr/>
        </p:nvSpPr>
        <p:spPr>
          <a:xfrm>
            <a:off x="809626" y="2159597"/>
            <a:ext cx="5058644" cy="4017366"/>
          </a:xfrm>
          <a:prstGeom prst="rect">
            <a:avLst/>
          </a:prstGeom>
          <a:solidFill>
            <a:schemeClr val="accent3">
              <a:lumMod val="20000"/>
              <a:lumOff val="80000"/>
            </a:schemeClr>
          </a:solidFill>
        </p:spPr>
        <p:txBody>
          <a:bodyPr wrap="square" lIns="216000" tIns="72000" rIns="216000" bIns="72000" anchor="ctr" anchorCtr="0">
            <a:noAutofit/>
          </a:bodyPr>
          <a:lstStyle/>
          <a:p>
            <a:pPr lvl="0">
              <a:spcBef>
                <a:spcPts val="2000"/>
              </a:spcBef>
              <a:buSzPts val="1000"/>
              <a:tabLst>
                <a:tab pos="457200" algn="l"/>
              </a:tabLst>
            </a:pPr>
            <a:r>
              <a:rPr lang="cs-CZ" sz="1600" b="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Přijímat žákovu jinakost.</a:t>
            </a:r>
            <a:endParaRPr lang="cs-CZ" sz="1600" b="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lvl="0">
              <a:spcBef>
                <a:spcPts val="2000"/>
              </a:spcBef>
              <a:buSzPts val="1000"/>
              <a:tabLst>
                <a:tab pos="457200" algn="l"/>
              </a:tabLst>
            </a:pPr>
            <a:r>
              <a:rPr lang="cs-CZ" sz="1600" b="1" dirty="0">
                <a:solidFill>
                  <a:srgbClr val="2E2E2E"/>
                </a:solidFill>
                <a:latin typeface="Arial" panose="020B0604020202020204" pitchFamily="34" charset="0"/>
                <a:ea typeface="Times New Roman" panose="02020603050405020304" pitchFamily="18" charset="0"/>
                <a:cs typeface="Arial" panose="020B0604020202020204" pitchFamily="34" charset="0"/>
              </a:rPr>
              <a:t>Mít pochopení pro specifické projevy</a:t>
            </a:r>
            <a:endParaRPr lang="cs-CZ" sz="1600" b="1"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lvl="0">
              <a:spcBef>
                <a:spcPts val="2000"/>
              </a:spcBef>
              <a:buSzPts val="1000"/>
              <a:tabLst>
                <a:tab pos="457200" algn="l"/>
              </a:tabLst>
            </a:pPr>
            <a:r>
              <a:rPr lang="cs-CZ" sz="1600" b="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Nespěchat, netlačit, nesnažit se žáka škatulkovat.</a:t>
            </a:r>
            <a:endParaRPr lang="cs-CZ" sz="1600" b="1"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lvl="0">
              <a:spcBef>
                <a:spcPts val="2000"/>
              </a:spcBef>
              <a:buSzPts val="1000"/>
              <a:tabLst>
                <a:tab pos="457200" algn="l"/>
              </a:tabLst>
            </a:pPr>
            <a:r>
              <a:rPr lang="cs-CZ" sz="1600" b="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Spolupracovat s rodinou.</a:t>
            </a:r>
          </a:p>
          <a:p>
            <a:pPr lvl="0">
              <a:spcBef>
                <a:spcPts val="2000"/>
              </a:spcBef>
              <a:buSzPts val="1000"/>
              <a:tabLst>
                <a:tab pos="457200" algn="l"/>
              </a:tabLst>
            </a:pPr>
            <a:r>
              <a:rPr lang="cs-CZ" sz="1600" b="1"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Připomínat režim dne a podporovat žáka v plnění úkolů a samo</a:t>
            </a:r>
            <a:r>
              <a:rPr lang="cs-CZ" sz="1600" b="1" dirty="0">
                <a:solidFill>
                  <a:srgbClr val="2E2E2E"/>
                </a:solidFill>
                <a:latin typeface="Arial" panose="020B0604020202020204" pitchFamily="34" charset="0"/>
                <a:ea typeface="Times New Roman" panose="02020603050405020304" pitchFamily="18" charset="0"/>
                <a:cs typeface="Arial" panose="020B0604020202020204" pitchFamily="34" charset="0"/>
              </a:rPr>
              <a:t>statnosti</a:t>
            </a:r>
            <a:endParaRPr lang="cs-CZ" sz="1600" b="1"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1239149C-2477-7E4A-6C4E-5330960195DF}"/>
              </a:ext>
            </a:extLst>
          </p:cNvPr>
          <p:cNvSpPr txBox="1"/>
          <p:nvPr/>
        </p:nvSpPr>
        <p:spPr>
          <a:xfrm>
            <a:off x="6335067" y="2159596"/>
            <a:ext cx="5058644" cy="4031873"/>
          </a:xfrm>
          <a:prstGeom prst="rect">
            <a:avLst/>
          </a:prstGeom>
          <a:noFill/>
        </p:spPr>
        <p:txBody>
          <a:bodyPr wrap="square">
            <a:spAutoFit/>
          </a:bodyPr>
          <a:lstStyle/>
          <a:p>
            <a:pPr>
              <a:spcBef>
                <a:spcPts val="600"/>
              </a:spcBef>
              <a:buSzPts val="1000"/>
              <a:tabLst>
                <a:tab pos="457200" algn="l"/>
              </a:tabLst>
            </a:pPr>
            <a:r>
              <a:rPr lang="cs-CZ" sz="1600" b="1" u="sng" dirty="0">
                <a:solidFill>
                  <a:srgbClr val="2E2E2E"/>
                </a:solidFill>
                <a:latin typeface="Arial" panose="020B0604020202020204" pitchFamily="34" charset="0"/>
                <a:ea typeface="Calibri" panose="020F0502020204030204" pitchFamily="34" charset="0"/>
                <a:cs typeface="Arial" panose="020B0604020202020204" pitchFamily="34" charset="0"/>
              </a:rPr>
              <a:t>OBECNÉ POTŘEBY ŽÁKŮ S PAS:</a:t>
            </a: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Potřeba přesnosti, jasnosti pravidel a zajištění předvídatelnosti</a:t>
            </a:r>
            <a:endParaRPr lang="cs-CZ" sz="1600"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Potřeba jasné, konkrétní motivace</a:t>
            </a:r>
            <a:endParaRPr lang="cs-CZ" sz="1600"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Potřeba vyšší míry tolerance</a:t>
            </a:r>
            <a:endParaRPr lang="cs-CZ" sz="1600"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Potřeba důslednosti v přístupu</a:t>
            </a:r>
            <a:endParaRPr lang="cs-CZ" sz="1600" dirty="0">
              <a:solidFill>
                <a:srgbClr val="2E2E2E"/>
              </a:solidFill>
              <a:effectLst/>
              <a:latin typeface="Arial" panose="020B0604020202020204" pitchFamily="34" charset="0"/>
              <a:ea typeface="Calibri" panose="020F0502020204030204" pitchFamily="34" charset="0"/>
              <a:cs typeface="Arial" panose="020B0604020202020204" pitchFamily="34" charset="0"/>
            </a:endParaRP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Vyšší míra vizuální podpory</a:t>
            </a:r>
          </a:p>
          <a:p>
            <a:pPr marL="261938"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Nutnost vysvětlovat sociálně komunikační pravidla a situace</a:t>
            </a:r>
            <a:endParaRPr lang="cs-CZ" sz="160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Nácviky sociálních dovedností</a:t>
            </a:r>
          </a:p>
          <a:p>
            <a:pPr marL="261938" lvl="0" indent="-261938">
              <a:spcBef>
                <a:spcPts val="1200"/>
              </a:spcBef>
              <a:buSzPts val="1000"/>
              <a:buFont typeface="Symbol" panose="05050102010706020507" pitchFamily="18" charset="2"/>
              <a:buChar char=""/>
            </a:pPr>
            <a:r>
              <a:rPr lang="cs-CZ" sz="160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Speciálně pedagogické přístupy k žákům s PAS</a:t>
            </a:r>
            <a:endParaRPr lang="cs-CZ" sz="1600" dirty="0">
              <a:latin typeface="Arial" panose="020B0604020202020204" pitchFamily="34" charset="0"/>
              <a:cs typeface="Arial" panose="020B0604020202020204" pitchFamily="34" charset="0"/>
            </a:endParaRPr>
          </a:p>
        </p:txBody>
      </p:sp>
      <p:sp>
        <p:nvSpPr>
          <p:cNvPr id="7" name="Nadpis 1">
            <a:extLst>
              <a:ext uri="{FF2B5EF4-FFF2-40B4-BE49-F238E27FC236}">
                <a16:creationId xmlns:a16="http://schemas.microsoft.com/office/drawing/2014/main" id="{80028EB3-0B01-1436-527A-13BF52388948}"/>
              </a:ext>
            </a:extLst>
          </p:cNvPr>
          <p:cNvSpPr txBox="1">
            <a:spLocks/>
          </p:cNvSpPr>
          <p:nvPr/>
        </p:nvSpPr>
        <p:spPr>
          <a:xfrm>
            <a:off x="0" y="681037"/>
            <a:ext cx="11393711" cy="627846"/>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dětí na spektru při začlenění do kolektivu  </a:t>
            </a:r>
          </a:p>
        </p:txBody>
      </p:sp>
      <p:sp>
        <p:nvSpPr>
          <p:cNvPr id="8" name="TextovéPole 3">
            <a:extLst>
              <a:ext uri="{FF2B5EF4-FFF2-40B4-BE49-F238E27FC236}">
                <a16:creationId xmlns:a16="http://schemas.microsoft.com/office/drawing/2014/main" id="{C9E24029-D76B-6D6E-9D06-2D922DC6CC5C}"/>
              </a:ext>
            </a:extLst>
          </p:cNvPr>
          <p:cNvSpPr txBox="1"/>
          <p:nvPr/>
        </p:nvSpPr>
        <p:spPr>
          <a:xfrm>
            <a:off x="809628" y="1568040"/>
            <a:ext cx="10584086" cy="332399"/>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2400" b="1" dirty="0">
                <a:solidFill>
                  <a:schemeClr val="tx1"/>
                </a:solidFill>
                <a:latin typeface="Arial Black" panose="020B0A04020102020204" pitchFamily="34" charset="0"/>
              </a:rPr>
              <a:t>Rada pro učitele </a:t>
            </a:r>
          </a:p>
        </p:txBody>
      </p:sp>
    </p:spTree>
    <p:extLst>
      <p:ext uri="{BB962C8B-B14F-4D97-AF65-F5344CB8AC3E}">
        <p14:creationId xmlns:p14="http://schemas.microsoft.com/office/powerpoint/2010/main" val="2084490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298A989A-A2DE-51E3-059E-F0427713E1F5}"/>
              </a:ext>
            </a:extLst>
          </p:cNvPr>
          <p:cNvSpPr txBox="1">
            <a:spLocks/>
          </p:cNvSpPr>
          <p:nvPr/>
        </p:nvSpPr>
        <p:spPr>
          <a:xfrm>
            <a:off x="1" y="681036"/>
            <a:ext cx="2728685" cy="3730234"/>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Podpora všech, kteří pracují nebo žijí s lidmi s PAS </a:t>
            </a:r>
          </a:p>
        </p:txBody>
      </p:sp>
      <p:pic>
        <p:nvPicPr>
          <p:cNvPr id="5" name="Picture 8" descr="Vektor duhové pozadí konceptu #23865987 | fotobanka Fotky&amp;Foto">
            <a:extLst>
              <a:ext uri="{FF2B5EF4-FFF2-40B4-BE49-F238E27FC236}">
                <a16:creationId xmlns:a16="http://schemas.microsoft.com/office/drawing/2014/main" id="{54F86D7A-4236-43A0-CB8A-B5654B87DC3D}"/>
              </a:ext>
            </a:extLst>
          </p:cNvPr>
          <p:cNvPicPr>
            <a:picLocks noChangeAspect="1" noChangeArrowheads="1"/>
          </p:cNvPicPr>
          <p:nvPr/>
        </p:nvPicPr>
        <p:blipFill>
          <a:blip r:embed="rId2">
            <a:alphaModFix amt="71000"/>
            <a:extLst>
              <a:ext uri="{BEBA8EAE-BF5A-486C-A8C5-ECC9F3942E4B}">
                <a14:imgProps xmlns:a14="http://schemas.microsoft.com/office/drawing/2010/main">
                  <a14:imgLayer r:embed="rId3">
                    <a14:imgEffect>
                      <a14:saturation sat="229000"/>
                    </a14:imgEffect>
                  </a14:imgLayer>
                </a14:imgProps>
              </a:ext>
              <a:ext uri="{28A0092B-C50C-407E-A947-70E740481C1C}">
                <a14:useLocalDpi xmlns:a14="http://schemas.microsoft.com/office/drawing/2010/main" val="0"/>
              </a:ext>
            </a:extLst>
          </a:blip>
          <a:stretch>
            <a:fillRect/>
          </a:stretch>
        </p:blipFill>
        <p:spPr bwMode="auto">
          <a:xfrm>
            <a:off x="3627772" y="0"/>
            <a:ext cx="8564227" cy="6858000"/>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F95615F2-BCAC-1A33-A970-3DFD68F33743}"/>
              </a:ext>
            </a:extLst>
          </p:cNvPr>
          <p:cNvSpPr/>
          <p:nvPr/>
        </p:nvSpPr>
        <p:spPr>
          <a:xfrm>
            <a:off x="5549700" y="460828"/>
            <a:ext cx="4934857" cy="5936343"/>
          </a:xfrm>
          <a:prstGeom prst="rect">
            <a:avLst/>
          </a:prstGeom>
          <a:solidFill>
            <a:schemeClr val="bg1">
              <a:alpha val="88000"/>
            </a:schemeClr>
          </a:solidFill>
          <a:ln>
            <a:solidFill>
              <a:schemeClr val="bg1"/>
            </a:solidFill>
          </a:ln>
          <a:effectLst>
            <a:glow rad="228600">
              <a:schemeClr val="bg1">
                <a:alpha val="40000"/>
              </a:scheme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Picture 2" descr="Patience is when you are supposed to be mad but you choose to understand. |  Patience quotes, Wise quotes, Karma quotes">
            <a:extLst>
              <a:ext uri="{FF2B5EF4-FFF2-40B4-BE49-F238E27FC236}">
                <a16:creationId xmlns:a16="http://schemas.microsoft.com/office/drawing/2014/main" id="{0DFD9331-1E9E-7383-9549-60CC591869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Effect>
                      <a14:colorTemperature colorTemp="4545"/>
                    </a14:imgEffect>
                  </a14:imgLayer>
                </a14:imgProps>
              </a:ext>
              <a:ext uri="{28A0092B-C50C-407E-A947-70E740481C1C}">
                <a14:useLocalDpi xmlns:a14="http://schemas.microsoft.com/office/drawing/2010/main" val="0"/>
              </a:ext>
            </a:extLst>
          </a:blip>
          <a:stretch>
            <a:fillRect/>
          </a:stretch>
        </p:blipFill>
        <p:spPr bwMode="auto">
          <a:xfrm>
            <a:off x="5765961" y="643466"/>
            <a:ext cx="4502333" cy="5571066"/>
          </a:xfrm>
          <a:prstGeom prst="rect">
            <a:avLst/>
          </a:prstGeom>
          <a:noFill/>
          <a:effectLst>
            <a:softEdge rad="101600"/>
          </a:effectLst>
        </p:spPr>
      </p:pic>
    </p:spTree>
    <p:extLst>
      <p:ext uri="{BB962C8B-B14F-4D97-AF65-F5344CB8AC3E}">
        <p14:creationId xmlns:p14="http://schemas.microsoft.com/office/powerpoint/2010/main" val="34396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AA4A53-B800-651F-AFED-DA7FBD359A52}"/>
              </a:ext>
            </a:extLst>
          </p:cNvPr>
          <p:cNvGraphicFramePr>
            <a:graphicFrameLocks noChangeAspect="1"/>
          </p:cNvGraphicFramePr>
          <p:nvPr>
            <p:custDataLst>
              <p:tags r:id="rId2"/>
            </p:custDataLst>
            <p:extLst>
              <p:ext uri="{D42A27DB-BD31-4B8C-83A1-F6EECF244321}">
                <p14:modId xmlns:p14="http://schemas.microsoft.com/office/powerpoint/2010/main" val="728130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19"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Nadpis 1">
            <a:extLst>
              <a:ext uri="{FF2B5EF4-FFF2-40B4-BE49-F238E27FC236}">
                <a16:creationId xmlns:a16="http://schemas.microsoft.com/office/drawing/2014/main" id="{E69E5425-F345-45F1-BBF4-2133963958AF}"/>
              </a:ext>
            </a:extLst>
          </p:cNvPr>
          <p:cNvSpPr txBox="1">
            <a:spLocks/>
          </p:cNvSpPr>
          <p:nvPr/>
        </p:nvSpPr>
        <p:spPr>
          <a:xfrm>
            <a:off x="1324297" y="277628"/>
            <a:ext cx="9543405"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800"/>
              </a:spcAft>
            </a:pPr>
            <a:endParaRPr lang="cs-CZ" b="1" kern="1200" dirty="0">
              <a:solidFill>
                <a:schemeClr val="tx1">
                  <a:lumMod val="85000"/>
                  <a:lumOff val="15000"/>
                </a:schemeClr>
              </a:solidFill>
              <a:latin typeface="+mj-lt"/>
              <a:ea typeface="+mj-ea"/>
              <a:cs typeface="+mj-cs"/>
            </a:endParaRPr>
          </a:p>
        </p:txBody>
      </p:sp>
      <p:sp>
        <p:nvSpPr>
          <p:cNvPr id="28" name="Rectangle 27">
            <a:extLst>
              <a:ext uri="{FF2B5EF4-FFF2-40B4-BE49-F238E27FC236}">
                <a16:creationId xmlns:a16="http://schemas.microsoft.com/office/drawing/2014/main" id="{3C02941D-DA23-8EEE-11D4-0E3E9BF9B430}"/>
              </a:ext>
            </a:extLst>
          </p:cNvPr>
          <p:cNvSpPr/>
          <p:nvPr/>
        </p:nvSpPr>
        <p:spPr>
          <a:xfrm>
            <a:off x="0" y="2554516"/>
            <a:ext cx="12192000" cy="9579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Zástupný obsah 2">
            <a:extLst>
              <a:ext uri="{FF2B5EF4-FFF2-40B4-BE49-F238E27FC236}">
                <a16:creationId xmlns:a16="http://schemas.microsoft.com/office/drawing/2014/main" id="{FF788190-8AE1-3F9F-C52F-EB3DAEA1A57A}"/>
              </a:ext>
            </a:extLst>
          </p:cNvPr>
          <p:cNvSpPr txBox="1">
            <a:spLocks/>
          </p:cNvSpPr>
          <p:nvPr/>
        </p:nvSpPr>
        <p:spPr>
          <a:xfrm>
            <a:off x="838200" y="1828703"/>
            <a:ext cx="10515600" cy="54579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cs-CZ" sz="1600" dirty="0">
                <a:solidFill>
                  <a:schemeClr val="tx1">
                    <a:lumMod val="85000"/>
                    <a:lumOff val="15000"/>
                  </a:schemeClr>
                </a:solidFill>
                <a:latin typeface="Arial" panose="020B0604020202020204" pitchFamily="34" charset="0"/>
                <a:cs typeface="Arial" panose="020B0604020202020204" pitchFamily="34" charset="0"/>
              </a:rPr>
              <a:t>…je vrozená vývojová vada přítomná hned od narození, ale nemusí se bezprostředně po narození projevovat </a:t>
            </a:r>
          </a:p>
          <a:p>
            <a:pPr marL="0" indent="0">
              <a:spcBef>
                <a:spcPts val="800"/>
              </a:spcBef>
              <a:buFont typeface="Arial" panose="020B0604020202020204" pitchFamily="34" charset="0"/>
              <a:buNone/>
            </a:pPr>
            <a:r>
              <a:rPr lang="cs-CZ" sz="1600" dirty="0">
                <a:solidFill>
                  <a:schemeClr val="tx1">
                    <a:lumMod val="85000"/>
                    <a:lumOff val="15000"/>
                  </a:schemeClr>
                </a:solidFill>
                <a:latin typeface="Arial" panose="020B0604020202020204" pitchFamily="34" charset="0"/>
                <a:cs typeface="Arial" panose="020B0604020202020204" pitchFamily="34" charset="0"/>
              </a:rPr>
              <a:t>…jde o pervazivní - tedy VŠEPRONIKAJÍCÍ neurologickou poruchu psychického vývoje.</a:t>
            </a:r>
          </a:p>
        </p:txBody>
      </p:sp>
      <p:sp>
        <p:nvSpPr>
          <p:cNvPr id="21" name="Zástupný obsah 2">
            <a:extLst>
              <a:ext uri="{FF2B5EF4-FFF2-40B4-BE49-F238E27FC236}">
                <a16:creationId xmlns:a16="http://schemas.microsoft.com/office/drawing/2014/main" id="{417C4352-FC46-0BB1-DE1A-B9F951E21847}"/>
              </a:ext>
            </a:extLst>
          </p:cNvPr>
          <p:cNvSpPr txBox="1">
            <a:spLocks/>
          </p:cNvSpPr>
          <p:nvPr/>
        </p:nvSpPr>
        <p:spPr>
          <a:xfrm>
            <a:off x="838200" y="2760593"/>
            <a:ext cx="10515600" cy="54579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cs-CZ" sz="1600" dirty="0">
                <a:solidFill>
                  <a:schemeClr val="tx1">
                    <a:lumMod val="85000"/>
                    <a:lumOff val="15000"/>
                  </a:schemeClr>
                </a:solidFill>
                <a:latin typeface="Arial" panose="020B0604020202020204" pitchFamily="34" charset="0"/>
                <a:cs typeface="Arial" panose="020B0604020202020204" pitchFamily="34" charset="0"/>
              </a:rPr>
              <a:t>Nejde o „nemoc“ ani o „chorobu“, ale o autismu mluvíme o „zdravotním postižení“</a:t>
            </a:r>
          </a:p>
          <a:p>
            <a:pPr marL="0" indent="0">
              <a:spcBef>
                <a:spcPts val="800"/>
              </a:spcBef>
              <a:buFont typeface="Arial" panose="020B0604020202020204" pitchFamily="34" charset="0"/>
              <a:buNone/>
            </a:pPr>
            <a:r>
              <a:rPr lang="cs-CZ" sz="1600" dirty="0">
                <a:solidFill>
                  <a:schemeClr val="tx1">
                    <a:lumMod val="85000"/>
                    <a:lumOff val="15000"/>
                  </a:schemeClr>
                </a:solidFill>
                <a:latin typeface="Arial" panose="020B0604020202020204" pitchFamily="34" charset="0"/>
                <a:cs typeface="Arial" panose="020B0604020202020204" pitchFamily="34" charset="0"/>
              </a:rPr>
              <a:t>V případě označení v anglickém jazyce progresivnějším termínem „</a:t>
            </a:r>
            <a:r>
              <a:rPr lang="cs-CZ" sz="1600" dirty="0" err="1">
                <a:solidFill>
                  <a:schemeClr val="tx1">
                    <a:lumMod val="85000"/>
                    <a:lumOff val="15000"/>
                  </a:schemeClr>
                </a:solidFill>
                <a:latin typeface="Arial" panose="020B0604020202020204" pitchFamily="34" charset="0"/>
                <a:cs typeface="Arial" panose="020B0604020202020204" pitchFamily="34" charset="0"/>
              </a:rPr>
              <a:t>condition</a:t>
            </a:r>
            <a:r>
              <a:rPr lang="cs-CZ" sz="1600" dirty="0">
                <a:solidFill>
                  <a:schemeClr val="tx1">
                    <a:lumMod val="85000"/>
                    <a:lumOff val="15000"/>
                  </a:schemeClr>
                </a:solidFill>
                <a:latin typeface="Arial" panose="020B0604020202020204" pitchFamily="34" charset="0"/>
                <a:cs typeface="Arial" panose="020B0604020202020204" pitchFamily="34" charset="0"/>
              </a:rPr>
              <a:t>“ („situace“, „stav“, „zdravotní stav“) </a:t>
            </a:r>
          </a:p>
        </p:txBody>
      </p:sp>
      <p:sp>
        <p:nvSpPr>
          <p:cNvPr id="22" name="Zástupný obsah 2">
            <a:extLst>
              <a:ext uri="{FF2B5EF4-FFF2-40B4-BE49-F238E27FC236}">
                <a16:creationId xmlns:a16="http://schemas.microsoft.com/office/drawing/2014/main" id="{428AE783-4F8E-0097-0834-4C5E1AA173CC}"/>
              </a:ext>
            </a:extLst>
          </p:cNvPr>
          <p:cNvSpPr txBox="1">
            <a:spLocks/>
          </p:cNvSpPr>
          <p:nvPr/>
        </p:nvSpPr>
        <p:spPr>
          <a:xfrm>
            <a:off x="838200" y="3740988"/>
            <a:ext cx="10515600" cy="151836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Font typeface="Arial" panose="020B0604020202020204" pitchFamily="34" charset="0"/>
              <a:buNone/>
            </a:pPr>
            <a:r>
              <a:rPr lang="cs-CZ" sz="1600" dirty="0">
                <a:solidFill>
                  <a:schemeClr val="tx1">
                    <a:lumMod val="85000"/>
                    <a:lumOff val="15000"/>
                  </a:schemeClr>
                </a:solidFill>
                <a:latin typeface="Arial" panose="020B0604020202020204" pitchFamily="34" charset="0"/>
                <a:cs typeface="Arial" panose="020B0604020202020204" pitchFamily="34" charset="0"/>
              </a:rPr>
              <a:t>Dokument organizace </a:t>
            </a:r>
            <a:r>
              <a:rPr lang="cs-CZ" sz="1600" dirty="0" err="1">
                <a:solidFill>
                  <a:schemeClr val="tx1">
                    <a:lumMod val="85000"/>
                    <a:lumOff val="15000"/>
                  </a:schemeClr>
                </a:solidFill>
                <a:latin typeface="Arial" panose="020B0604020202020204" pitchFamily="34" charset="0"/>
                <a:cs typeface="Arial" panose="020B0604020202020204" pitchFamily="34" charset="0"/>
              </a:rPr>
              <a:t>Autism</a:t>
            </a:r>
            <a:r>
              <a:rPr lang="cs-CZ" sz="1600" dirty="0">
                <a:solidFill>
                  <a:schemeClr val="tx1">
                    <a:lumMod val="85000"/>
                    <a:lumOff val="15000"/>
                  </a:schemeClr>
                </a:solidFill>
                <a:latin typeface="Arial" panose="020B0604020202020204" pitchFamily="34" charset="0"/>
                <a:cs typeface="Arial" panose="020B0604020202020204" pitchFamily="34" charset="0"/>
              </a:rPr>
              <a:t> </a:t>
            </a:r>
            <a:r>
              <a:rPr lang="cs-CZ" sz="1600" dirty="0" err="1">
                <a:solidFill>
                  <a:schemeClr val="tx1">
                    <a:lumMod val="85000"/>
                    <a:lumOff val="15000"/>
                  </a:schemeClr>
                </a:solidFill>
                <a:latin typeface="Arial" panose="020B0604020202020204" pitchFamily="34" charset="0"/>
                <a:cs typeface="Arial" panose="020B0604020202020204" pitchFamily="34" charset="0"/>
              </a:rPr>
              <a:t>Europe</a:t>
            </a:r>
            <a:r>
              <a:rPr lang="cs-CZ" sz="1600" dirty="0">
                <a:solidFill>
                  <a:schemeClr val="tx1">
                    <a:lumMod val="85000"/>
                    <a:lumOff val="15000"/>
                  </a:schemeClr>
                </a:solidFill>
                <a:latin typeface="Arial" panose="020B0604020202020204" pitchFamily="34" charset="0"/>
                <a:cs typeface="Arial" panose="020B0604020202020204" pitchFamily="34" charset="0"/>
              </a:rPr>
              <a:t> s názvem </a:t>
            </a:r>
            <a:r>
              <a:rPr lang="cs-CZ" sz="1600" b="1" dirty="0" err="1">
                <a:solidFill>
                  <a:schemeClr val="tx1">
                    <a:lumMod val="85000"/>
                    <a:lumOff val="15000"/>
                  </a:schemeClr>
                </a:solidFill>
                <a:latin typeface="Arial" panose="020B0604020202020204" pitchFamily="34" charset="0"/>
                <a:cs typeface="Arial" panose="020B0604020202020204" pitchFamily="34" charset="0"/>
              </a:rPr>
              <a:t>Acceptable</a:t>
            </a:r>
            <a:r>
              <a:rPr lang="cs-CZ" sz="1600" b="1" dirty="0">
                <a:solidFill>
                  <a:schemeClr val="tx1">
                    <a:lumMod val="85000"/>
                    <a:lumOff val="15000"/>
                  </a:schemeClr>
                </a:solidFill>
                <a:latin typeface="Arial" panose="020B0604020202020204" pitchFamily="34" charset="0"/>
                <a:cs typeface="Arial" panose="020B0604020202020204" pitchFamily="34" charset="0"/>
              </a:rPr>
              <a:t> </a:t>
            </a:r>
            <a:r>
              <a:rPr lang="cs-CZ" sz="1600" b="1" dirty="0" err="1">
                <a:solidFill>
                  <a:schemeClr val="tx1">
                    <a:lumMod val="85000"/>
                    <a:lumOff val="15000"/>
                  </a:schemeClr>
                </a:solidFill>
                <a:latin typeface="Arial" panose="020B0604020202020204" pitchFamily="34" charset="0"/>
                <a:cs typeface="Arial" panose="020B0604020202020204" pitchFamily="34" charset="0"/>
              </a:rPr>
              <a:t>Language</a:t>
            </a:r>
            <a:r>
              <a:rPr lang="cs-CZ" sz="1600" b="1" dirty="0">
                <a:solidFill>
                  <a:schemeClr val="tx1">
                    <a:lumMod val="85000"/>
                    <a:lumOff val="15000"/>
                  </a:schemeClr>
                </a:solidFill>
                <a:latin typeface="Arial" panose="020B0604020202020204" pitchFamily="34" charset="0"/>
                <a:cs typeface="Arial" panose="020B0604020202020204" pitchFamily="34" charset="0"/>
              </a:rPr>
              <a:t> </a:t>
            </a:r>
            <a:r>
              <a:rPr lang="cs-CZ" sz="1600" dirty="0">
                <a:solidFill>
                  <a:schemeClr val="tx1">
                    <a:lumMod val="85000"/>
                    <a:lumOff val="15000"/>
                  </a:schemeClr>
                </a:solidFill>
                <a:latin typeface="Arial" panose="020B0604020202020204" pitchFamily="34" charset="0"/>
                <a:cs typeface="Arial" panose="020B0604020202020204" pitchFamily="34" charset="0"/>
              </a:rPr>
              <a:t>definuje přijatelné výrazy, jako:</a:t>
            </a:r>
          </a:p>
          <a:p>
            <a:pPr>
              <a:spcBef>
                <a:spcPts val="800"/>
              </a:spcBef>
            </a:pPr>
            <a:r>
              <a:rPr lang="cs-CZ" sz="1600" dirty="0">
                <a:solidFill>
                  <a:schemeClr val="tx1">
                    <a:lumMod val="85000"/>
                    <a:lumOff val="15000"/>
                  </a:schemeClr>
                </a:solidFill>
                <a:latin typeface="Arial" panose="020B0604020202020204" pitchFamily="34" charset="0"/>
                <a:cs typeface="Arial" panose="020B0604020202020204" pitchFamily="34" charset="0"/>
              </a:rPr>
              <a:t>„být autistický“</a:t>
            </a:r>
          </a:p>
          <a:p>
            <a:pPr>
              <a:spcBef>
                <a:spcPts val="800"/>
              </a:spcBef>
            </a:pPr>
            <a:r>
              <a:rPr lang="cs-CZ" sz="1600" dirty="0">
                <a:solidFill>
                  <a:schemeClr val="tx1">
                    <a:lumMod val="85000"/>
                    <a:lumOff val="15000"/>
                  </a:schemeClr>
                </a:solidFill>
                <a:latin typeface="Arial" panose="020B0604020202020204" pitchFamily="34" charset="0"/>
                <a:cs typeface="Arial" panose="020B0604020202020204" pitchFamily="34" charset="0"/>
              </a:rPr>
              <a:t>„být na autistickém spektru“</a:t>
            </a:r>
          </a:p>
          <a:p>
            <a:pPr>
              <a:spcBef>
                <a:spcPts val="800"/>
              </a:spcBef>
            </a:pPr>
            <a:r>
              <a:rPr lang="cs-CZ" sz="1600" dirty="0">
                <a:solidFill>
                  <a:schemeClr val="tx1">
                    <a:lumMod val="85000"/>
                    <a:lumOff val="15000"/>
                  </a:schemeClr>
                </a:solidFill>
                <a:latin typeface="Arial" panose="020B0604020202020204" pitchFamily="34" charset="0"/>
                <a:cs typeface="Arial" panose="020B0604020202020204" pitchFamily="34" charset="0"/>
              </a:rPr>
              <a:t>„mít autismus“ </a:t>
            </a:r>
          </a:p>
          <a:p>
            <a:pPr>
              <a:spcBef>
                <a:spcPts val="800"/>
              </a:spcBef>
            </a:pPr>
            <a:r>
              <a:rPr lang="cs-CZ" sz="1600" dirty="0">
                <a:solidFill>
                  <a:schemeClr val="tx1">
                    <a:lumMod val="85000"/>
                    <a:lumOff val="15000"/>
                  </a:schemeClr>
                </a:solidFill>
                <a:latin typeface="Arial" panose="020B0604020202020204" pitchFamily="34" charset="0"/>
                <a:cs typeface="Arial" panose="020B0604020202020204" pitchFamily="34" charset="0"/>
              </a:rPr>
              <a:t>„mít poruchu autistického spektra“</a:t>
            </a:r>
          </a:p>
        </p:txBody>
      </p:sp>
      <p:sp>
        <p:nvSpPr>
          <p:cNvPr id="23" name="Nadpis 1">
            <a:extLst>
              <a:ext uri="{FF2B5EF4-FFF2-40B4-BE49-F238E27FC236}">
                <a16:creationId xmlns:a16="http://schemas.microsoft.com/office/drawing/2014/main" id="{6F97C07C-51B7-8688-D0D8-B0EE4A6EF522}"/>
              </a:ext>
            </a:extLst>
          </p:cNvPr>
          <p:cNvSpPr txBox="1">
            <a:spLocks/>
          </p:cNvSpPr>
          <p:nvPr/>
        </p:nvSpPr>
        <p:spPr>
          <a:xfrm>
            <a:off x="838199" y="5706701"/>
            <a:ext cx="5128707" cy="489988"/>
          </a:xfrm>
          <a:prstGeom prst="rect">
            <a:avLst/>
          </a:prstGeom>
          <a:solidFill>
            <a:schemeClr val="tx2"/>
          </a:solidFill>
        </p:spPr>
        <p:txBody>
          <a:bodyPr vert="horz" wrap="square" lIns="43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en-US" sz="2000" cap="none" dirty="0">
                <a:solidFill>
                  <a:schemeClr val="bg1"/>
                </a:solidFill>
                <a:latin typeface="Arial Black" panose="020B0A04020102020204" pitchFamily="34" charset="0"/>
                <a:cs typeface="Aharoni" panose="020B0604020202020204" pitchFamily="2" charset="-79"/>
              </a:rPr>
              <a:t>Person-first language</a:t>
            </a:r>
          </a:p>
        </p:txBody>
      </p:sp>
      <p:sp>
        <p:nvSpPr>
          <p:cNvPr id="24" name="Nadpis 1">
            <a:extLst>
              <a:ext uri="{FF2B5EF4-FFF2-40B4-BE49-F238E27FC236}">
                <a16:creationId xmlns:a16="http://schemas.microsoft.com/office/drawing/2014/main" id="{74BC49D7-C7C4-AD3C-6B56-7F0D799884B6}"/>
              </a:ext>
            </a:extLst>
          </p:cNvPr>
          <p:cNvSpPr txBox="1">
            <a:spLocks/>
          </p:cNvSpPr>
          <p:nvPr/>
        </p:nvSpPr>
        <p:spPr>
          <a:xfrm>
            <a:off x="6225091" y="5706701"/>
            <a:ext cx="5128707" cy="489988"/>
          </a:xfrm>
          <a:prstGeom prst="rect">
            <a:avLst/>
          </a:prstGeom>
          <a:solidFill>
            <a:schemeClr val="tx2"/>
          </a:solidFill>
        </p:spPr>
        <p:txBody>
          <a:bodyPr vert="horz" wrap="square" lIns="43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en-US" sz="2000" cap="none" dirty="0">
                <a:solidFill>
                  <a:schemeClr val="bg1"/>
                </a:solidFill>
                <a:latin typeface="Arial Black" panose="020B0A04020102020204" pitchFamily="34" charset="0"/>
                <a:cs typeface="Aharoni" panose="020B0604020202020204" pitchFamily="2" charset="-79"/>
              </a:rPr>
              <a:t>Identity-first language</a:t>
            </a:r>
          </a:p>
        </p:txBody>
      </p:sp>
      <p:sp>
        <p:nvSpPr>
          <p:cNvPr id="6" name="Arrow: Chevron 5">
            <a:extLst>
              <a:ext uri="{FF2B5EF4-FFF2-40B4-BE49-F238E27FC236}">
                <a16:creationId xmlns:a16="http://schemas.microsoft.com/office/drawing/2014/main" id="{126834A2-5240-66D8-53C9-4F17B3A037E8}"/>
              </a:ext>
            </a:extLst>
          </p:cNvPr>
          <p:cNvSpPr/>
          <p:nvPr/>
        </p:nvSpPr>
        <p:spPr>
          <a:xfrm>
            <a:off x="6327776" y="5805645"/>
            <a:ext cx="206374" cy="2921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5" name="Arrow: Chevron 24">
            <a:extLst>
              <a:ext uri="{FF2B5EF4-FFF2-40B4-BE49-F238E27FC236}">
                <a16:creationId xmlns:a16="http://schemas.microsoft.com/office/drawing/2014/main" id="{CBF16E7F-4396-2776-9DBC-39FA074240CC}"/>
              </a:ext>
            </a:extLst>
          </p:cNvPr>
          <p:cNvSpPr/>
          <p:nvPr/>
        </p:nvSpPr>
        <p:spPr>
          <a:xfrm>
            <a:off x="960365" y="5805645"/>
            <a:ext cx="206374" cy="2921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9" name="Nadpis 1">
            <a:extLst>
              <a:ext uri="{FF2B5EF4-FFF2-40B4-BE49-F238E27FC236}">
                <a16:creationId xmlns:a16="http://schemas.microsoft.com/office/drawing/2014/main" id="{474D8DCA-BE91-6DDF-2D99-924B041AC074}"/>
              </a:ext>
            </a:extLst>
          </p:cNvPr>
          <p:cNvSpPr txBox="1">
            <a:spLocks/>
          </p:cNvSpPr>
          <p:nvPr/>
        </p:nvSpPr>
        <p:spPr>
          <a:xfrm>
            <a:off x="0" y="681037"/>
            <a:ext cx="10033975"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it-IT" dirty="0"/>
              <a:t>Porucha autistického spektra … neboli PAS</a:t>
            </a:r>
          </a:p>
        </p:txBody>
      </p:sp>
    </p:spTree>
    <p:extLst>
      <p:ext uri="{BB962C8B-B14F-4D97-AF65-F5344CB8AC3E}">
        <p14:creationId xmlns:p14="http://schemas.microsoft.com/office/powerpoint/2010/main" val="2220118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animBg="1"/>
      <p:bldP spid="24"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3D0521D2-8C3E-F165-AB83-14A49B2DACBD}"/>
              </a:ext>
            </a:extLst>
          </p:cNvPr>
          <p:cNvSpPr txBox="1">
            <a:spLocks/>
          </p:cNvSpPr>
          <p:nvPr/>
        </p:nvSpPr>
        <p:spPr>
          <a:xfrm>
            <a:off x="1" y="681037"/>
            <a:ext cx="5638800" cy="627846"/>
          </a:xfrm>
          <a:prstGeom prst="rect">
            <a:avLst/>
          </a:prstGeom>
          <a:solidFill>
            <a:srgbClr val="2EBDD0"/>
          </a:solidFill>
        </p:spPr>
        <p:txBody>
          <a:bodyPr vert="horz" wrap="squar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pl-PL" sz="2800" cap="none" dirty="0">
                <a:solidFill>
                  <a:schemeClr val="bg1"/>
                </a:solidFill>
                <a:latin typeface="Arial Black" panose="020B0A04020102020204" pitchFamily="34" charset="0"/>
                <a:cs typeface="Aharoni" panose="020B0604020202020204" pitchFamily="2" charset="-79"/>
              </a:rPr>
              <a:t>Zdroje informací o PAS </a:t>
            </a:r>
          </a:p>
        </p:txBody>
      </p:sp>
      <p:sp>
        <p:nvSpPr>
          <p:cNvPr id="6" name="TextovéPole 5">
            <a:extLst>
              <a:ext uri="{FF2B5EF4-FFF2-40B4-BE49-F238E27FC236}">
                <a16:creationId xmlns:a16="http://schemas.microsoft.com/office/drawing/2014/main" id="{10950531-2395-EF2C-5A99-3EA785883495}"/>
              </a:ext>
            </a:extLst>
          </p:cNvPr>
          <p:cNvSpPr txBox="1"/>
          <p:nvPr/>
        </p:nvSpPr>
        <p:spPr>
          <a:xfrm>
            <a:off x="351263" y="2218999"/>
            <a:ext cx="3763538" cy="3708708"/>
          </a:xfrm>
          <a:prstGeom prst="rect">
            <a:avLst/>
          </a:prstGeom>
          <a:noFill/>
        </p:spPr>
        <p:txBody>
          <a:bodyPr wrap="square">
            <a:spAutoFit/>
          </a:bodyPr>
          <a:lstStyle/>
          <a:p>
            <a:pPr marL="342900" lvl="0" indent="-342900">
              <a:spcAft>
                <a:spcPts val="60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https://www.autism-society.org/what-is/diagnosis/diagnostic-classifications/#</a:t>
            </a:r>
          </a:p>
          <a:p>
            <a:pPr marL="342900" lvl="0" indent="-342900">
              <a:spcAft>
                <a:spcPts val="60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https://www.aba-centrum.cz/</a:t>
            </a:r>
          </a:p>
          <a:p>
            <a:pPr marL="342900" lvl="0" indent="-342900">
              <a:spcAft>
                <a:spcPts val="600"/>
              </a:spcAft>
              <a:buFont typeface="Symbol" panose="05050102010706020507" pitchFamily="18" charset="2"/>
              <a:buChar char=""/>
            </a:pPr>
            <a:r>
              <a:rPr lang="cs-CZ" sz="1200" dirty="0">
                <a:latin typeface="Arial" panose="020B0604020202020204" pitchFamily="34" charset="0"/>
                <a:ea typeface="Calibri" panose="020F0502020204030204" pitchFamily="34" charset="0"/>
                <a:cs typeface="Arial" panose="020B0604020202020204" pitchFamily="34" charset="0"/>
              </a:rPr>
              <a:t>https://www.terapie-autismu.cz/</a:t>
            </a:r>
          </a:p>
          <a:p>
            <a:pPr marL="342900" lvl="0" indent="-342900">
              <a:spcAft>
                <a:spcPts val="600"/>
              </a:spcAft>
              <a:buFont typeface="Symbol" panose="05050102010706020507" pitchFamily="18" charset="2"/>
              <a:buChar char=""/>
            </a:pPr>
            <a:r>
              <a:rPr lang="cs-CZ" sz="1200" dirty="0">
                <a:latin typeface="Arial" panose="020B0604020202020204" pitchFamily="34" charset="0"/>
                <a:ea typeface="Calibri" panose="020F0502020204030204" pitchFamily="34" charset="0"/>
                <a:cs typeface="Arial" panose="020B0604020202020204" pitchFamily="34" charset="0"/>
              </a:rPr>
              <a:t>https://nautis.cz/cz</a:t>
            </a:r>
          </a:p>
          <a:p>
            <a:pPr marL="342900" indent="-342900">
              <a:spcAft>
                <a:spcPts val="60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https://autismport.cz/</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Straussová, R., Knotková, M.</a:t>
            </a:r>
            <a:r>
              <a:rPr lang="cs-CZ" sz="1200" dirty="0">
                <a:effectLst/>
                <a:latin typeface="Arial" panose="020B0604020202020204" pitchFamily="34" charset="0"/>
                <a:ea typeface="Calibri" panose="020F0502020204030204" pitchFamily="34" charset="0"/>
              </a:rPr>
              <a:t>.: Průvodce rodičů dětí s poruchou autistického spektra: jak začít a proč.</a:t>
            </a:r>
          </a:p>
          <a:p>
            <a:pPr marL="342900" indent="-342900">
              <a:spcAft>
                <a:spcPts val="600"/>
              </a:spcAft>
              <a:buFont typeface="Symbol" panose="05050102010706020507" pitchFamily="18" charset="2"/>
              <a:buChar char=""/>
            </a:pPr>
            <a:r>
              <a:rPr lang="cs-CZ" sz="1200" dirty="0" err="1">
                <a:effectLst/>
                <a:latin typeface="Arial" panose="020B0604020202020204" pitchFamily="34" charset="0"/>
                <a:ea typeface="Calibri" panose="020F0502020204030204" pitchFamily="34" charset="0"/>
              </a:rPr>
              <a:t>Thorová</a:t>
            </a:r>
            <a:r>
              <a:rPr lang="cs-CZ" sz="1200" dirty="0">
                <a:effectLst/>
                <a:latin typeface="Arial" panose="020B0604020202020204" pitchFamily="34" charset="0"/>
                <a:ea typeface="Calibri" panose="020F0502020204030204" pitchFamily="34" charset="0"/>
              </a:rPr>
              <a:t>, K.: Poruchy autistického spektra</a:t>
            </a:r>
          </a:p>
          <a:p>
            <a:pPr marL="342900" indent="-342900">
              <a:spcAft>
                <a:spcPts val="600"/>
              </a:spcAft>
              <a:buFont typeface="Symbol" panose="05050102010706020507" pitchFamily="18" charset="2"/>
              <a:buChar char=""/>
            </a:pPr>
            <a:endParaRPr lang="cs-CZ" sz="1200" dirty="0">
              <a:latin typeface="Arial" panose="020B0604020202020204" pitchFamily="34" charset="0"/>
              <a:ea typeface="Calibri" panose="020F0502020204030204" pitchFamily="34" charset="0"/>
            </a:endParaRPr>
          </a:p>
          <a:p>
            <a:pPr>
              <a:spcAft>
                <a:spcPts val="600"/>
              </a:spcAft>
            </a:pP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Symbol" panose="05050102010706020507" pitchFamily="18" charset="2"/>
              <a:buChar char=""/>
            </a:pPr>
            <a:endParaRPr lang="cs-CZ" sz="1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600"/>
              </a:spcAft>
              <a:buFont typeface="Symbol" panose="05050102010706020507" pitchFamily="18" charset="2"/>
              <a:buChar char=""/>
            </a:pPr>
            <a:endParaRPr lang="cs-CZ" sz="1200" dirty="0">
              <a:solidFill>
                <a:srgbClr val="000000"/>
              </a:solidFill>
              <a:latin typeface="Arial" panose="020B0604020202020204" pitchFamily="34" charset="0"/>
              <a:ea typeface="Calibri" panose="020F0502020204030204" pitchFamily="34" charset="0"/>
            </a:endParaRPr>
          </a:p>
          <a:p>
            <a:pPr marL="342900" lvl="0" indent="-342900">
              <a:spcAft>
                <a:spcPts val="600"/>
              </a:spcAft>
              <a:buFont typeface="Symbol" panose="05050102010706020507" pitchFamily="18" charset="2"/>
              <a:buChar char=""/>
            </a:pPr>
            <a:endParaRPr lang="cs-CZ" sz="1200" dirty="0">
              <a:solidFill>
                <a:srgbClr val="000000"/>
              </a:solidFill>
              <a:effectLst/>
              <a:latin typeface="Times New Roman" panose="02020603050405020304" pitchFamily="18" charset="0"/>
              <a:ea typeface="Calibri" panose="020F0502020204030204" pitchFamily="34" charset="0"/>
            </a:endParaRPr>
          </a:p>
        </p:txBody>
      </p:sp>
      <p:sp>
        <p:nvSpPr>
          <p:cNvPr id="8" name="TextovéPole 7">
            <a:extLst>
              <a:ext uri="{FF2B5EF4-FFF2-40B4-BE49-F238E27FC236}">
                <a16:creationId xmlns:a16="http://schemas.microsoft.com/office/drawing/2014/main" id="{F9531A0F-7483-79C0-B05A-F44385ABF529}"/>
              </a:ext>
            </a:extLst>
          </p:cNvPr>
          <p:cNvSpPr txBox="1"/>
          <p:nvPr/>
        </p:nvSpPr>
        <p:spPr>
          <a:xfrm>
            <a:off x="8437357" y="2313817"/>
            <a:ext cx="3449781" cy="3216265"/>
          </a:xfrm>
          <a:prstGeom prst="rect">
            <a:avLst/>
          </a:prstGeom>
          <a:noFill/>
        </p:spPr>
        <p:txBody>
          <a:bodyPr wrap="square">
            <a:spAutoFit/>
          </a:bodyPr>
          <a:lstStyle/>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https://www.carlyscafe.com/index_nf.html</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https://auttalk.cz/cs/pribehy/</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Magdalena Čáslavská: Nedávejte do hrobu motýla živého </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Donna </a:t>
            </a:r>
            <a:r>
              <a:rPr lang="cs-CZ" sz="1200" dirty="0" err="1">
                <a:latin typeface="Arial" panose="020B0604020202020204" pitchFamily="34" charset="0"/>
                <a:cs typeface="Arial" panose="020B0604020202020204" pitchFamily="34" charset="0"/>
              </a:rPr>
              <a:t>Willieams</a:t>
            </a:r>
            <a:r>
              <a:rPr lang="cs-CZ" sz="1200" dirty="0">
                <a:latin typeface="Arial" panose="020B0604020202020204" pitchFamily="34" charset="0"/>
                <a:cs typeface="Arial" panose="020B0604020202020204" pitchFamily="34" charset="0"/>
              </a:rPr>
              <a:t>: Nikdo nikde </a:t>
            </a:r>
          </a:p>
          <a:p>
            <a:pPr marL="342900" indent="-342900">
              <a:spcAft>
                <a:spcPts val="600"/>
              </a:spcAft>
              <a:buFont typeface="Symbol" panose="05050102010706020507" pitchFamily="18" charset="2"/>
              <a:buChar char=""/>
            </a:pPr>
            <a:r>
              <a:rPr lang="cs-CZ" sz="1200" dirty="0" err="1">
                <a:latin typeface="Arial" panose="020B0604020202020204" pitchFamily="34" charset="0"/>
                <a:cs typeface="Arial" panose="020B0604020202020204" pitchFamily="34" charset="0"/>
              </a:rPr>
              <a:t>Hilde</a:t>
            </a:r>
            <a:r>
              <a:rPr lang="cs-CZ" sz="1200" dirty="0">
                <a:latin typeface="Arial" panose="020B0604020202020204" pitchFamily="34" charset="0"/>
                <a:cs typeface="Arial" panose="020B0604020202020204" pitchFamily="34" charset="0"/>
              </a:rPr>
              <a:t> De </a:t>
            </a:r>
            <a:r>
              <a:rPr lang="cs-CZ" sz="1200" dirty="0" err="1">
                <a:latin typeface="Arial" panose="020B0604020202020204" pitchFamily="34" charset="0"/>
                <a:cs typeface="Arial" panose="020B0604020202020204" pitchFamily="34" charset="0"/>
              </a:rPr>
              <a:t>Clerq</a:t>
            </a:r>
            <a:r>
              <a:rPr lang="cs-CZ" sz="1200" dirty="0">
                <a:latin typeface="Arial" panose="020B0604020202020204" pitchFamily="34" charset="0"/>
                <a:cs typeface="Arial" panose="020B0604020202020204" pitchFamily="34" charset="0"/>
              </a:rPr>
              <a:t>: Mami je to člověk nebo zvíře? </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Zuzana Žampachová: Petr a jeho příběhy </a:t>
            </a:r>
          </a:p>
          <a:p>
            <a:pPr marL="342900" indent="-342900">
              <a:spcAft>
                <a:spcPts val="600"/>
              </a:spcAft>
              <a:buFont typeface="Symbol" panose="05050102010706020507" pitchFamily="18" charset="2"/>
              <a:buChar char=""/>
            </a:pPr>
            <a:r>
              <a:rPr lang="cs-CZ" sz="1200" dirty="0">
                <a:latin typeface="Arial" panose="020B0604020202020204" pitchFamily="34" charset="0"/>
                <a:cs typeface="Arial" panose="020B0604020202020204" pitchFamily="34" charset="0"/>
              </a:rPr>
              <a:t>Josef Schovanec: Vítejte v </a:t>
            </a:r>
            <a:r>
              <a:rPr lang="cs-CZ" sz="1200" dirty="0" err="1">
                <a:latin typeface="Arial" panose="020B0604020202020204" pitchFamily="34" charset="0"/>
                <a:cs typeface="Arial" panose="020B0604020202020204" pitchFamily="34" charset="0"/>
              </a:rPr>
              <a:t>Autistánu</a:t>
            </a:r>
            <a:r>
              <a:rPr lang="cs-CZ" sz="1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1200" b="1" dirty="0">
              <a:solidFill>
                <a:srgbClr val="000000"/>
              </a:solidFill>
              <a:effectLst/>
              <a:latin typeface="Montserrat" panose="020B0604020202020204" pitchFamily="2" charset="-18"/>
            </a:endParaRPr>
          </a:p>
          <a:p>
            <a:pPr marL="285750" indent="-285750">
              <a:buFont typeface="Arial" panose="020B0604020202020204" pitchFamily="34" charset="0"/>
              <a:buChar char="•"/>
            </a:pP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cs-CZ" sz="1200" dirty="0">
              <a:effectLst/>
              <a:latin typeface="Arial" panose="020B0604020202020204" pitchFamily="34" charset="0"/>
              <a:ea typeface="Calibri" panose="020F0502020204030204" pitchFamily="34" charset="0"/>
            </a:endParaRPr>
          </a:p>
          <a:p>
            <a:endParaRPr lang="cs-CZ" sz="1200" dirty="0">
              <a:effectLst/>
              <a:latin typeface="Arial" panose="020B0604020202020204" pitchFamily="34" charset="0"/>
              <a:ea typeface="Calibri" panose="020F0502020204030204" pitchFamily="34" charset="0"/>
            </a:endParaRPr>
          </a:p>
          <a:p>
            <a:endParaRPr lang="cs-CZ" sz="1200" dirty="0"/>
          </a:p>
        </p:txBody>
      </p:sp>
      <p:sp>
        <p:nvSpPr>
          <p:cNvPr id="9" name="Rectangle 21">
            <a:extLst>
              <a:ext uri="{FF2B5EF4-FFF2-40B4-BE49-F238E27FC236}">
                <a16:creationId xmlns:a16="http://schemas.microsoft.com/office/drawing/2014/main" id="{F9323B13-0627-86D9-3F70-5D7AF5576476}"/>
              </a:ext>
            </a:extLst>
          </p:cNvPr>
          <p:cNvSpPr/>
          <p:nvPr/>
        </p:nvSpPr>
        <p:spPr>
          <a:xfrm>
            <a:off x="665145" y="1511835"/>
            <a:ext cx="3241838" cy="7071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latin typeface="Arial" panose="020B0604020202020204" pitchFamily="34" charset="0"/>
                <a:cs typeface="Arial" panose="020B0604020202020204" pitchFamily="34" charset="0"/>
              </a:rPr>
              <a:t>Informace o autismu</a:t>
            </a:r>
          </a:p>
        </p:txBody>
      </p:sp>
      <p:sp>
        <p:nvSpPr>
          <p:cNvPr id="10" name="Rectangle 21">
            <a:extLst>
              <a:ext uri="{FF2B5EF4-FFF2-40B4-BE49-F238E27FC236}">
                <a16:creationId xmlns:a16="http://schemas.microsoft.com/office/drawing/2014/main" id="{3D2FD7D3-BBC1-8B49-4F55-A7D446B0BF8C}"/>
              </a:ext>
            </a:extLst>
          </p:cNvPr>
          <p:cNvSpPr/>
          <p:nvPr/>
        </p:nvSpPr>
        <p:spPr>
          <a:xfrm>
            <a:off x="8645300" y="1511834"/>
            <a:ext cx="3241838" cy="7071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latin typeface="Arial" panose="020B0604020202020204" pitchFamily="34" charset="0"/>
                <a:cs typeface="Arial" panose="020B0604020202020204" pitchFamily="34" charset="0"/>
              </a:rPr>
              <a:t>Příběhy  </a:t>
            </a:r>
          </a:p>
        </p:txBody>
      </p:sp>
      <p:sp>
        <p:nvSpPr>
          <p:cNvPr id="11" name="Rectangle 21">
            <a:extLst>
              <a:ext uri="{FF2B5EF4-FFF2-40B4-BE49-F238E27FC236}">
                <a16:creationId xmlns:a16="http://schemas.microsoft.com/office/drawing/2014/main" id="{D0C7D2AC-2C0F-FA36-479D-2DAC5C206AF8}"/>
              </a:ext>
            </a:extLst>
          </p:cNvPr>
          <p:cNvSpPr/>
          <p:nvPr/>
        </p:nvSpPr>
        <p:spPr>
          <a:xfrm>
            <a:off x="4655222" y="1511833"/>
            <a:ext cx="3241838" cy="7071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cs-CZ" b="1" dirty="0">
                <a:solidFill>
                  <a:schemeClr val="tx1"/>
                </a:solidFill>
                <a:latin typeface="Arial" panose="020B0604020202020204" pitchFamily="34" charset="0"/>
                <a:cs typeface="Arial" panose="020B0604020202020204" pitchFamily="34" charset="0"/>
              </a:rPr>
              <a:t>Pomůcky a </a:t>
            </a:r>
          </a:p>
          <a:p>
            <a:pPr algn="ctr"/>
            <a:r>
              <a:rPr lang="cs-CZ" b="1" dirty="0">
                <a:solidFill>
                  <a:schemeClr val="tx1"/>
                </a:solidFill>
                <a:latin typeface="Arial" panose="020B0604020202020204" pitchFamily="34" charset="0"/>
                <a:cs typeface="Arial" panose="020B0604020202020204" pitchFamily="34" charset="0"/>
              </a:rPr>
              <a:t>speciální přístup </a:t>
            </a:r>
          </a:p>
        </p:txBody>
      </p:sp>
      <p:sp>
        <p:nvSpPr>
          <p:cNvPr id="12" name="Zástupný obsah 2">
            <a:extLst>
              <a:ext uri="{FF2B5EF4-FFF2-40B4-BE49-F238E27FC236}">
                <a16:creationId xmlns:a16="http://schemas.microsoft.com/office/drawing/2014/main" id="{60BF7E8D-D781-BEA0-BB29-03A3BCA3E5D1}"/>
              </a:ext>
            </a:extLst>
          </p:cNvPr>
          <p:cNvSpPr>
            <a:spLocks noGrp="1"/>
          </p:cNvSpPr>
          <p:nvPr>
            <p:ph idx="1"/>
          </p:nvPr>
        </p:nvSpPr>
        <p:spPr>
          <a:xfrm>
            <a:off x="4428683" y="2292981"/>
            <a:ext cx="3763538" cy="4152424"/>
          </a:xfrm>
        </p:spPr>
        <p:txBody>
          <a:bodyPr>
            <a:normAutofit fontScale="92500" lnSpcReduction="10000"/>
          </a:bodyPr>
          <a:lstStyle/>
          <a:p>
            <a:pPr marL="342900" indent="-342900">
              <a:lnSpc>
                <a:spcPct val="100000"/>
              </a:lnSpc>
              <a:spcAft>
                <a:spcPts val="600"/>
              </a:spcAft>
              <a:buFont typeface="Symbol" panose="05050102010706020507" pitchFamily="18" charset="2"/>
              <a:buChar char=""/>
            </a:pPr>
            <a:r>
              <a:rPr lang="cs-CZ" sz="1300" dirty="0">
                <a:latin typeface="Arial" panose="020B0604020202020204" pitchFamily="34" charset="0"/>
                <a:cs typeface="Arial" panose="020B0604020202020204" pitchFamily="34" charset="0"/>
              </a:rPr>
              <a:t>https://www.autismus-a-my.cz/vzdelavani-vyukove-pomucky/</a:t>
            </a:r>
          </a:p>
          <a:p>
            <a:pPr marL="342900" indent="-342900">
              <a:lnSpc>
                <a:spcPct val="100000"/>
              </a:lnSpc>
              <a:spcAft>
                <a:spcPts val="600"/>
              </a:spcAft>
              <a:buFont typeface="Symbol" panose="05050102010706020507" pitchFamily="18" charset="2"/>
              <a:buChar char=""/>
            </a:pPr>
            <a:r>
              <a:rPr lang="cs-CZ" sz="1300" dirty="0">
                <a:latin typeface="Arial" panose="020B0604020202020204" pitchFamily="34" charset="0"/>
                <a:cs typeface="Arial" panose="020B0604020202020204" pitchFamily="34" charset="0"/>
              </a:rPr>
              <a:t>Straussová, R., Knotková, M., Mátlová, I.: Obrázkový slovník sociálních situací pro děti s poruchou autistického spektra. </a:t>
            </a:r>
          </a:p>
          <a:p>
            <a:pPr marL="342900" indent="-342900">
              <a:lnSpc>
                <a:spcPct val="100000"/>
              </a:lnSpc>
              <a:spcAft>
                <a:spcPts val="600"/>
              </a:spcAft>
              <a:buFont typeface="Symbol" panose="05050102010706020507" pitchFamily="18" charset="2"/>
              <a:buChar char=""/>
            </a:pPr>
            <a:r>
              <a:rPr lang="en-US" sz="1300" dirty="0">
                <a:latin typeface="Arial" panose="020B0604020202020204" pitchFamily="34" charset="0"/>
                <a:cs typeface="Arial" panose="020B0604020202020204" pitchFamily="34" charset="0"/>
              </a:rPr>
              <a:t>Dr Siobhan Timmins. Foreword by Carol Gray </a:t>
            </a:r>
            <a:r>
              <a:rPr lang="cs-CZ" sz="1300" dirty="0">
                <a:latin typeface="Arial" panose="020B0604020202020204" pitchFamily="34" charset="0"/>
                <a:cs typeface="Arial" panose="020B0604020202020204" pitchFamily="34" charset="0"/>
              </a:rPr>
              <a:t>:</a:t>
            </a:r>
            <a:r>
              <a:rPr lang="en-US" sz="1300" dirty="0">
                <a:latin typeface="Arial" panose="020B0604020202020204" pitchFamily="34" charset="0"/>
                <a:cs typeface="Arial" panose="020B0604020202020204" pitchFamily="34" charset="0"/>
              </a:rPr>
              <a:t>Successful Social Stories for Young Adults with Autism</a:t>
            </a:r>
            <a:r>
              <a:rPr lang="cs-CZ" sz="1300" dirty="0">
                <a:latin typeface="Arial" panose="020B0604020202020204" pitchFamily="34" charset="0"/>
                <a:cs typeface="Arial" panose="020B0604020202020204" pitchFamily="34" charset="0"/>
              </a:rPr>
              <a:t> </a:t>
            </a:r>
          </a:p>
          <a:p>
            <a:pPr marL="342900" indent="-342900">
              <a:lnSpc>
                <a:spcPct val="100000"/>
              </a:lnSpc>
              <a:spcAft>
                <a:spcPts val="600"/>
              </a:spcAft>
              <a:buFont typeface="Symbol" panose="05050102010706020507" pitchFamily="18" charset="2"/>
              <a:buChar char=""/>
            </a:pPr>
            <a:r>
              <a:rPr lang="cs-CZ" sz="1300" dirty="0">
                <a:latin typeface="Arial" panose="020B0604020202020204" pitchFamily="34" charset="0"/>
                <a:cs typeface="Arial" panose="020B0604020202020204" pitchFamily="34" charset="0"/>
              </a:rPr>
              <a:t>Carol </a:t>
            </a:r>
            <a:r>
              <a:rPr lang="cs-CZ" sz="1300" dirty="0" err="1">
                <a:latin typeface="Arial" panose="020B0604020202020204" pitchFamily="34" charset="0"/>
                <a:cs typeface="Arial" panose="020B0604020202020204" pitchFamily="34" charset="0"/>
              </a:rPr>
              <a:t>Gray</a:t>
            </a:r>
            <a:r>
              <a:rPr lang="cs-CZ" sz="1300" dirty="0">
                <a:latin typeface="Arial" panose="020B0604020202020204" pitchFamily="34" charset="0"/>
                <a:cs typeface="Arial" panose="020B0604020202020204" pitchFamily="34" charset="0"/>
              </a:rPr>
              <a:t>: My </a:t>
            </a:r>
            <a:r>
              <a:rPr lang="cs-CZ" sz="1300" dirty="0" err="1">
                <a:latin typeface="Arial" panose="020B0604020202020204" pitchFamily="34" charset="0"/>
                <a:cs typeface="Arial" panose="020B0604020202020204" pitchFamily="34" charset="0"/>
              </a:rPr>
              <a:t>Social</a:t>
            </a:r>
            <a:r>
              <a:rPr lang="cs-CZ" sz="1300" dirty="0">
                <a:latin typeface="Arial" panose="020B0604020202020204" pitchFamily="34" charset="0"/>
                <a:cs typeface="Arial" panose="020B0604020202020204" pitchFamily="34" charset="0"/>
              </a:rPr>
              <a:t> </a:t>
            </a:r>
            <a:r>
              <a:rPr lang="cs-CZ" sz="1300" dirty="0" err="1">
                <a:latin typeface="Arial" panose="020B0604020202020204" pitchFamily="34" charset="0"/>
                <a:cs typeface="Arial" panose="020B0604020202020204" pitchFamily="34" charset="0"/>
              </a:rPr>
              <a:t>Stories</a:t>
            </a:r>
            <a:r>
              <a:rPr lang="cs-CZ" sz="1300" dirty="0">
                <a:latin typeface="Arial" panose="020B0604020202020204" pitchFamily="34" charset="0"/>
                <a:cs typeface="Arial" panose="020B0604020202020204" pitchFamily="34" charset="0"/>
              </a:rPr>
              <a:t> </a:t>
            </a:r>
            <a:r>
              <a:rPr lang="cs-CZ" sz="1300" dirty="0" err="1">
                <a:latin typeface="Arial" panose="020B0604020202020204" pitchFamily="34" charset="0"/>
                <a:cs typeface="Arial" panose="020B0604020202020204" pitchFamily="34" charset="0"/>
              </a:rPr>
              <a:t>Book</a:t>
            </a:r>
            <a:endParaRPr lang="cs-CZ" sz="1300" dirty="0">
              <a:latin typeface="Arial" panose="020B0604020202020204" pitchFamily="34" charset="0"/>
              <a:cs typeface="Arial" panose="020B0604020202020204" pitchFamily="34" charset="0"/>
            </a:endParaRPr>
          </a:p>
          <a:p>
            <a:pPr marL="342900" indent="-342900">
              <a:lnSpc>
                <a:spcPct val="100000"/>
              </a:lnSpc>
              <a:spcAft>
                <a:spcPts val="600"/>
              </a:spcAft>
              <a:buFont typeface="Symbol" panose="05050102010706020507" pitchFamily="18" charset="2"/>
              <a:buChar char=""/>
            </a:pPr>
            <a:r>
              <a:rPr lang="cs-CZ" sz="1300" dirty="0" err="1">
                <a:latin typeface="Arial" panose="020B0604020202020204" pitchFamily="34" charset="0"/>
                <a:cs typeface="Arial" panose="020B0604020202020204" pitchFamily="34" charset="0"/>
              </a:rPr>
              <a:t>Thorová</a:t>
            </a:r>
            <a:r>
              <a:rPr lang="cs-CZ" sz="1300" dirty="0">
                <a:latin typeface="Arial" panose="020B0604020202020204" pitchFamily="34" charset="0"/>
                <a:cs typeface="Arial" panose="020B0604020202020204" pitchFamily="34" charset="0"/>
              </a:rPr>
              <a:t>, K. </a:t>
            </a:r>
            <a:r>
              <a:rPr lang="cs-CZ" sz="1300" dirty="0" err="1">
                <a:latin typeface="Arial" panose="020B0604020202020204" pitchFamily="34" charset="0"/>
                <a:cs typeface="Arial" panose="020B0604020202020204" pitchFamily="34" charset="0"/>
              </a:rPr>
              <a:t>Strukturovné</a:t>
            </a:r>
            <a:r>
              <a:rPr lang="cs-CZ" sz="1300" dirty="0">
                <a:latin typeface="Arial" panose="020B0604020202020204" pitchFamily="34" charset="0"/>
                <a:cs typeface="Arial" panose="020B0604020202020204" pitchFamily="34" charset="0"/>
              </a:rPr>
              <a:t> učení </a:t>
            </a:r>
          </a:p>
          <a:p>
            <a:pPr marL="342900" indent="-342900">
              <a:lnSpc>
                <a:spcPct val="100000"/>
              </a:lnSpc>
              <a:spcAft>
                <a:spcPts val="600"/>
              </a:spcAft>
              <a:buFont typeface="Symbol" panose="05050102010706020507" pitchFamily="18" charset="2"/>
              <a:buChar char=""/>
            </a:pPr>
            <a:r>
              <a:rPr lang="cs-CZ" sz="1300" dirty="0" err="1">
                <a:latin typeface="Arial" panose="020B0604020202020204" pitchFamily="34" charset="0"/>
                <a:cs typeface="Arial" panose="020B0604020202020204" pitchFamily="34" charset="0"/>
              </a:rPr>
              <a:t>Schopler</a:t>
            </a:r>
            <a:r>
              <a:rPr lang="cs-CZ" sz="1300" dirty="0">
                <a:latin typeface="Arial" panose="020B0604020202020204" pitchFamily="34" charset="0"/>
                <a:cs typeface="Arial" panose="020B0604020202020204" pitchFamily="34" charset="0"/>
              </a:rPr>
              <a:t>, E., </a:t>
            </a:r>
            <a:r>
              <a:rPr lang="cs-CZ" sz="1300" dirty="0" err="1">
                <a:latin typeface="Arial" panose="020B0604020202020204" pitchFamily="34" charset="0"/>
                <a:cs typeface="Arial" panose="020B0604020202020204" pitchFamily="34" charset="0"/>
              </a:rPr>
              <a:t>Reichler</a:t>
            </a:r>
            <a:r>
              <a:rPr lang="cs-CZ" sz="1300" dirty="0">
                <a:latin typeface="Arial" panose="020B0604020202020204" pitchFamily="34" charset="0"/>
                <a:cs typeface="Arial" panose="020B0604020202020204" pitchFamily="34" charset="0"/>
              </a:rPr>
              <a:t>, R.J., </a:t>
            </a:r>
            <a:r>
              <a:rPr lang="cs-CZ" sz="1300" dirty="0" err="1">
                <a:latin typeface="Arial" panose="020B0604020202020204" pitchFamily="34" charset="0"/>
                <a:cs typeface="Arial" panose="020B0604020202020204" pitchFamily="34" charset="0"/>
              </a:rPr>
              <a:t>Lasing</a:t>
            </a:r>
            <a:r>
              <a:rPr lang="cs-CZ" sz="1300" dirty="0">
                <a:latin typeface="Arial" panose="020B0604020202020204" pitchFamily="34" charset="0"/>
                <a:cs typeface="Arial" panose="020B0604020202020204" pitchFamily="34" charset="0"/>
              </a:rPr>
              <a:t>: Strategie a metody výuky dětí s autismem a dalšími vývojovými poruchami: příručka pro učitele i rodiče. </a:t>
            </a:r>
          </a:p>
          <a:p>
            <a:pPr marL="342900" indent="-342900">
              <a:lnSpc>
                <a:spcPct val="100000"/>
              </a:lnSpc>
              <a:spcAft>
                <a:spcPts val="600"/>
              </a:spcAft>
              <a:buFont typeface="Symbol" panose="05050102010706020507" pitchFamily="18" charset="2"/>
              <a:buChar char=""/>
            </a:pPr>
            <a:r>
              <a:rPr lang="cs-CZ" sz="1300" dirty="0">
                <a:latin typeface="Arial" panose="020B0604020202020204" pitchFamily="34" charset="0"/>
                <a:cs typeface="Arial" panose="020B0604020202020204" pitchFamily="34" charset="0"/>
              </a:rPr>
              <a:t>Hana </a:t>
            </a:r>
            <a:r>
              <a:rPr lang="cs-CZ" sz="1300" dirty="0" err="1">
                <a:latin typeface="Arial" panose="020B0604020202020204" pitchFamily="34" charset="0"/>
                <a:cs typeface="Arial" panose="020B0604020202020204" pitchFamily="34" charset="0"/>
              </a:rPr>
              <a:t>Zobačová</a:t>
            </a:r>
            <a:r>
              <a:rPr lang="cs-CZ" sz="1300" dirty="0">
                <a:latin typeface="Arial" panose="020B0604020202020204" pitchFamily="34" charset="0"/>
                <a:cs typeface="Arial" panose="020B0604020202020204" pitchFamily="34" charset="0"/>
              </a:rPr>
              <a:t>: Obrázkový slovník pro nácvik správného chování</a:t>
            </a:r>
            <a:endParaRPr lang="cs-CZ" sz="1200" dirty="0">
              <a:effectLst/>
              <a:latin typeface="Arial" panose="020B0604020202020204" pitchFamily="34" charset="0"/>
              <a:ea typeface="Calibri" panose="020F0502020204030204" pitchFamily="34" charset="0"/>
            </a:endParaRPr>
          </a:p>
          <a:p>
            <a:pPr>
              <a:lnSpc>
                <a:spcPct val="100000"/>
              </a:lnSpc>
            </a:pPr>
            <a:endParaRPr lang="cs-CZ" sz="1200" dirty="0"/>
          </a:p>
        </p:txBody>
      </p:sp>
    </p:spTree>
    <p:extLst>
      <p:ext uri="{BB962C8B-B14F-4D97-AF65-F5344CB8AC3E}">
        <p14:creationId xmlns:p14="http://schemas.microsoft.com/office/powerpoint/2010/main" val="22565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animEffect transition="in" filter="fade">
                                      <p:cBhvr>
                                        <p:cTn id="38" dur="500"/>
                                        <p:tgtEl>
                                          <p:spTgt spid="1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1" grpId="0" animBg="1"/>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C776DD-613B-B985-0D81-7C9805C2D7C8}"/>
              </a:ext>
            </a:extLst>
          </p:cNvPr>
          <p:cNvSpPr txBox="1">
            <a:spLocks/>
          </p:cNvSpPr>
          <p:nvPr/>
        </p:nvSpPr>
        <p:spPr>
          <a:xfrm>
            <a:off x="2974008" y="2963669"/>
            <a:ext cx="2998285" cy="1006861"/>
          </a:xfrm>
          <a:prstGeom prst="rect">
            <a:avLst/>
          </a:prstGeom>
          <a:solidFill>
            <a:srgbClr val="2EBDD0"/>
          </a:solidFill>
        </p:spPr>
        <p:txBody>
          <a:bodyPr vert="horz" wrap="none" lIns="144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5000" cap="none" dirty="0">
                <a:solidFill>
                  <a:schemeClr val="bg1"/>
                </a:solidFill>
                <a:latin typeface="Arial Black" panose="020B0A04020102020204" pitchFamily="34" charset="0"/>
                <a:cs typeface="Aharoni" panose="020B0604020202020204" pitchFamily="2" charset="-79"/>
              </a:rPr>
              <a:t>DĚKUJI</a:t>
            </a:r>
          </a:p>
        </p:txBody>
      </p:sp>
      <p:sp>
        <p:nvSpPr>
          <p:cNvPr id="3" name="Nadpis 1">
            <a:extLst>
              <a:ext uri="{FF2B5EF4-FFF2-40B4-BE49-F238E27FC236}">
                <a16:creationId xmlns:a16="http://schemas.microsoft.com/office/drawing/2014/main" id="{9DD3A194-31C3-AEEB-EE99-5BAEAA46B82A}"/>
              </a:ext>
            </a:extLst>
          </p:cNvPr>
          <p:cNvSpPr txBox="1">
            <a:spLocks/>
          </p:cNvSpPr>
          <p:nvPr/>
        </p:nvSpPr>
        <p:spPr>
          <a:xfrm>
            <a:off x="6096000" y="3411621"/>
            <a:ext cx="455253" cy="674224"/>
          </a:xfrm>
          <a:prstGeom prst="rect">
            <a:avLst/>
          </a:prstGeom>
        </p:spPr>
        <p:txBody>
          <a:bodyPr vert="horz" wrap="none" lIns="0" tIns="0" rIns="0" bIns="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4000" cap="none" dirty="0">
                <a:solidFill>
                  <a:srgbClr val="323232"/>
                </a:solidFill>
                <a:latin typeface="Times New Roman" panose="02020603050405020304" pitchFamily="18" charset="0"/>
                <a:cs typeface="Times New Roman" panose="02020603050405020304" pitchFamily="18" charset="0"/>
              </a:rPr>
              <a:t>za</a:t>
            </a:r>
          </a:p>
        </p:txBody>
      </p:sp>
      <p:sp>
        <p:nvSpPr>
          <p:cNvPr id="4" name="Nadpis 1">
            <a:extLst>
              <a:ext uri="{FF2B5EF4-FFF2-40B4-BE49-F238E27FC236}">
                <a16:creationId xmlns:a16="http://schemas.microsoft.com/office/drawing/2014/main" id="{459A09B0-6CF1-5B87-EB67-3AAA9F1E2BC3}"/>
              </a:ext>
            </a:extLst>
          </p:cNvPr>
          <p:cNvSpPr txBox="1">
            <a:spLocks/>
          </p:cNvSpPr>
          <p:nvPr/>
        </p:nvSpPr>
        <p:spPr>
          <a:xfrm>
            <a:off x="5041945" y="4085845"/>
            <a:ext cx="4777618" cy="1006861"/>
          </a:xfrm>
          <a:prstGeom prst="rect">
            <a:avLst/>
          </a:prstGeom>
          <a:solidFill>
            <a:srgbClr val="FF2243"/>
          </a:solidFill>
        </p:spPr>
        <p:txBody>
          <a:bodyPr vert="horz" wrap="none" lIns="144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gn="ctr">
              <a:lnSpc>
                <a:spcPct val="120000"/>
              </a:lnSpc>
            </a:pPr>
            <a:r>
              <a:rPr lang="cs-CZ" sz="5000" cap="none" dirty="0">
                <a:solidFill>
                  <a:schemeClr val="bg1"/>
                </a:solidFill>
                <a:latin typeface="Arial Black" panose="020B0A04020102020204" pitchFamily="34" charset="0"/>
                <a:cs typeface="Aharoni" panose="020B0604020202020204" pitchFamily="2" charset="-79"/>
              </a:rPr>
              <a:t>POZORNOST</a:t>
            </a:r>
          </a:p>
        </p:txBody>
      </p:sp>
      <p:pic>
        <p:nvPicPr>
          <p:cNvPr id="5" name="Picture 2">
            <a:extLst>
              <a:ext uri="{FF2B5EF4-FFF2-40B4-BE49-F238E27FC236}">
                <a16:creationId xmlns:a16="http://schemas.microsoft.com/office/drawing/2014/main" id="{3666D467-E82A-EE57-047F-AE3E09852BF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429609" y="949928"/>
            <a:ext cx="3332782" cy="1006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A9708BD-2E70-71C2-8771-F5F2BF40B658}"/>
              </a:ext>
            </a:extLst>
          </p:cNvPr>
          <p:cNvSpPr txBox="1"/>
          <p:nvPr/>
        </p:nvSpPr>
        <p:spPr>
          <a:xfrm>
            <a:off x="4856328" y="5955671"/>
            <a:ext cx="2934595" cy="461665"/>
          </a:xfrm>
          <a:prstGeom prst="rect">
            <a:avLst/>
          </a:prstGeom>
          <a:noFill/>
        </p:spPr>
        <p:txBody>
          <a:bodyPr wrap="square" rtlCol="0">
            <a:spAutoFit/>
          </a:bodyPr>
          <a:lstStyle/>
          <a:p>
            <a:pPr algn="ctr"/>
            <a:r>
              <a:rPr lang="cs-CZ" sz="2400" b="1" i="1" dirty="0"/>
              <a:t>Ivana</a:t>
            </a:r>
            <a:r>
              <a:rPr lang="cs-CZ" b="1" i="1" dirty="0"/>
              <a:t> </a:t>
            </a:r>
            <a:r>
              <a:rPr lang="cs-CZ" sz="2400" b="1" i="1" dirty="0"/>
              <a:t>Dvořáková</a:t>
            </a:r>
            <a:r>
              <a:rPr lang="cs-CZ" b="1" i="1" dirty="0"/>
              <a:t> </a:t>
            </a:r>
          </a:p>
        </p:txBody>
      </p:sp>
    </p:spTree>
    <p:extLst>
      <p:ext uri="{BB962C8B-B14F-4D97-AF65-F5344CB8AC3E}">
        <p14:creationId xmlns:p14="http://schemas.microsoft.com/office/powerpoint/2010/main" val="360925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610B6F-1033-EC65-81BE-8B9871CE8496}"/>
              </a:ext>
            </a:extLst>
          </p:cNvPr>
          <p:cNvGraphicFramePr>
            <a:graphicFrameLocks noChangeAspect="1"/>
          </p:cNvGraphicFramePr>
          <p:nvPr>
            <p:custDataLst>
              <p:tags r:id="rId2"/>
            </p:custDataLst>
            <p:extLst>
              <p:ext uri="{D42A27DB-BD31-4B8C-83A1-F6EECF244321}">
                <p14:modId xmlns:p14="http://schemas.microsoft.com/office/powerpoint/2010/main" val="658810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43"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Picture 4" descr="FC Háje » Verbální komunikace">
            <a:extLst>
              <a:ext uri="{FF2B5EF4-FFF2-40B4-BE49-F238E27FC236}">
                <a16:creationId xmlns:a16="http://schemas.microsoft.com/office/drawing/2014/main" id="{09EA9488-FE41-4412-9A65-B893F384577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6742" y="3825446"/>
            <a:ext cx="3291430" cy="2000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OUZLO EFEKTIVNÍ KOMUNIKACE">
            <a:extLst>
              <a:ext uri="{FF2B5EF4-FFF2-40B4-BE49-F238E27FC236}">
                <a16:creationId xmlns:a16="http://schemas.microsoft.com/office/drawing/2014/main" id="{3413823F-A5A2-4FD1-8764-C59973AD17D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03982" y="3938883"/>
            <a:ext cx="2744568" cy="211203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26CDA85A-849D-A22B-B600-8C6066EC422A}"/>
              </a:ext>
            </a:extLst>
          </p:cNvPr>
          <p:cNvGrpSpPr/>
          <p:nvPr/>
        </p:nvGrpSpPr>
        <p:grpSpPr>
          <a:xfrm>
            <a:off x="8112027" y="3825446"/>
            <a:ext cx="3192110" cy="2338907"/>
            <a:chOff x="8417412" y="3390017"/>
            <a:chExt cx="2410304" cy="1666875"/>
          </a:xfrm>
        </p:grpSpPr>
        <p:pic>
          <p:nvPicPr>
            <p:cNvPr id="10" name="Picture 8" descr="autobusová zastávka - holce ujel autobus, Záchranný kruh">
              <a:extLst>
                <a:ext uri="{FF2B5EF4-FFF2-40B4-BE49-F238E27FC236}">
                  <a16:creationId xmlns:a16="http://schemas.microsoft.com/office/drawing/2014/main" id="{FA4C9CBE-727D-4DBC-A7FC-00FC9F39717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17412" y="3527447"/>
              <a:ext cx="1392014" cy="1392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etoxikuj život - PŘEDSTAVIVOST je dar, který je dobré kultivovat. Ve  chvíli, kdy dovolíte, aby ji nahradily zprávy z vnějšího světa, se stáváte  otrokem. Je to stejné, jako když si necháváte každý">
              <a:extLst>
                <a:ext uri="{FF2B5EF4-FFF2-40B4-BE49-F238E27FC236}">
                  <a16:creationId xmlns:a16="http://schemas.microsoft.com/office/drawing/2014/main" id="{AE215905-8407-4521-AA2A-661492BB28D8}"/>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9828771" y="3390017"/>
              <a:ext cx="998945" cy="166687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Nadpis 1">
            <a:extLst>
              <a:ext uri="{FF2B5EF4-FFF2-40B4-BE49-F238E27FC236}">
                <a16:creationId xmlns:a16="http://schemas.microsoft.com/office/drawing/2014/main" id="{99782966-19FC-6ECF-E966-30A6FA5D6825}"/>
              </a:ext>
            </a:extLst>
          </p:cNvPr>
          <p:cNvSpPr txBox="1">
            <a:spLocks/>
          </p:cNvSpPr>
          <p:nvPr/>
        </p:nvSpPr>
        <p:spPr>
          <a:xfrm>
            <a:off x="0" y="681037"/>
            <a:ext cx="3580927"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it-IT" dirty="0"/>
              <a:t>Projevy PAS </a:t>
            </a:r>
          </a:p>
        </p:txBody>
      </p:sp>
      <p:sp>
        <p:nvSpPr>
          <p:cNvPr id="16" name="TextovéPole 3">
            <a:extLst>
              <a:ext uri="{FF2B5EF4-FFF2-40B4-BE49-F238E27FC236}">
                <a16:creationId xmlns:a16="http://schemas.microsoft.com/office/drawing/2014/main" id="{E2B8BF45-7956-6016-429C-5A9A190D2ABB}"/>
              </a:ext>
            </a:extLst>
          </p:cNvPr>
          <p:cNvSpPr txBox="1"/>
          <p:nvPr/>
        </p:nvSpPr>
        <p:spPr>
          <a:xfrm>
            <a:off x="838203" y="1957815"/>
            <a:ext cx="10515594" cy="692497"/>
          </a:xfrm>
          <a:prstGeom prst="rect">
            <a:avLst/>
          </a:prstGeom>
        </p:spPr>
        <p:txBody>
          <a:bodyPr vert="horz" wrap="square" lIns="0" tIns="0" rIns="0" bIns="0" rtlCol="0">
            <a:spAutoFit/>
          </a:bodyPr>
          <a:lstStyle>
            <a:defPPr>
              <a:defRPr lang="cs-CZ"/>
            </a:defPPr>
            <a:lvl1pPr indent="0">
              <a:lnSpc>
                <a:spcPct val="90000"/>
              </a:lnSpc>
              <a:spcBef>
                <a:spcPts val="800"/>
              </a:spcBef>
              <a:buFont typeface="Arial" panose="020B0604020202020204" pitchFamily="34" charset="0"/>
              <a:buNone/>
              <a:defRPr sz="1600">
                <a:solidFill>
                  <a:schemeClr val="tx1">
                    <a:lumMod val="85000"/>
                    <a:lumOff val="1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cs-CZ" sz="5000" b="1" dirty="0">
                <a:solidFill>
                  <a:schemeClr val="tx1"/>
                </a:solidFill>
                <a:latin typeface="Arial Black" panose="020B0A04020102020204" pitchFamily="34" charset="0"/>
              </a:rPr>
              <a:t>TRIÁDA: </a:t>
            </a:r>
          </a:p>
        </p:txBody>
      </p:sp>
      <p:sp>
        <p:nvSpPr>
          <p:cNvPr id="18" name="TextovéPole 4">
            <a:extLst>
              <a:ext uri="{FF2B5EF4-FFF2-40B4-BE49-F238E27FC236}">
                <a16:creationId xmlns:a16="http://schemas.microsoft.com/office/drawing/2014/main" id="{73F6078C-2E54-93B1-9DF9-C99D840F26AD}"/>
              </a:ext>
            </a:extLst>
          </p:cNvPr>
          <p:cNvSpPr txBox="1"/>
          <p:nvPr/>
        </p:nvSpPr>
        <p:spPr>
          <a:xfrm>
            <a:off x="838198" y="2796578"/>
            <a:ext cx="3291430" cy="720000"/>
          </a:xfrm>
          <a:prstGeom prst="rect">
            <a:avLst/>
          </a:prstGeom>
          <a:solidFill>
            <a:schemeClr val="bg2"/>
          </a:solidFill>
        </p:spPr>
        <p:txBody>
          <a:bodyPr wrap="square" lIns="72000" tIns="72000" rIns="72000" bIns="72000" anchor="ctr" anchorCtr="0">
            <a:noAutofit/>
          </a:bodyPr>
          <a:lstStyle/>
          <a:p>
            <a:pPr marL="114300" algn="ctr">
              <a:spcAft>
                <a:spcPts val="1200"/>
              </a:spcAft>
            </a:pPr>
            <a:r>
              <a:rPr lang="cs-CZ" sz="2000" dirty="0">
                <a:latin typeface="Arial" panose="020B0604020202020204" pitchFamily="34" charset="0"/>
                <a:cs typeface="Arial" panose="020B0604020202020204" pitchFamily="34" charset="0"/>
              </a:rPr>
              <a:t>Komunikace</a:t>
            </a:r>
          </a:p>
        </p:txBody>
      </p:sp>
      <p:sp>
        <p:nvSpPr>
          <p:cNvPr id="19" name="TextovéPole 5">
            <a:extLst>
              <a:ext uri="{FF2B5EF4-FFF2-40B4-BE49-F238E27FC236}">
                <a16:creationId xmlns:a16="http://schemas.microsoft.com/office/drawing/2014/main" id="{5AC8F1F5-FCBD-9813-8AAE-9594B98D047B}"/>
              </a:ext>
            </a:extLst>
          </p:cNvPr>
          <p:cNvSpPr txBox="1"/>
          <p:nvPr/>
        </p:nvSpPr>
        <p:spPr>
          <a:xfrm>
            <a:off x="4450282" y="2796579"/>
            <a:ext cx="3291430" cy="720000"/>
          </a:xfrm>
          <a:prstGeom prst="rect">
            <a:avLst/>
          </a:prstGeom>
          <a:solidFill>
            <a:schemeClr val="bg2"/>
          </a:solidFill>
        </p:spPr>
        <p:txBody>
          <a:bodyPr wrap="square" lIns="72000" tIns="72000" rIns="72000" bIns="72000" anchor="ctr" anchorCtr="0">
            <a:noAutofit/>
          </a:bodyPr>
          <a:lstStyle/>
          <a:p>
            <a:pPr marL="114300" algn="ctr">
              <a:spcAft>
                <a:spcPts val="1200"/>
              </a:spcAft>
            </a:pPr>
            <a:r>
              <a:rPr lang="cs-CZ" sz="2000" dirty="0">
                <a:latin typeface="Arial" panose="020B0604020202020204" pitchFamily="34" charset="0"/>
                <a:cs typeface="Arial" panose="020B0604020202020204" pitchFamily="34" charset="0"/>
              </a:rPr>
              <a:t>Sociální chování</a:t>
            </a:r>
          </a:p>
        </p:txBody>
      </p:sp>
      <p:sp>
        <p:nvSpPr>
          <p:cNvPr id="20" name="Zástupný obsah 2">
            <a:extLst>
              <a:ext uri="{FF2B5EF4-FFF2-40B4-BE49-F238E27FC236}">
                <a16:creationId xmlns:a16="http://schemas.microsoft.com/office/drawing/2014/main" id="{699A680A-5EFE-DE06-71B7-18AA6A05F4A6}"/>
              </a:ext>
            </a:extLst>
          </p:cNvPr>
          <p:cNvSpPr txBox="1">
            <a:spLocks/>
          </p:cNvSpPr>
          <p:nvPr/>
        </p:nvSpPr>
        <p:spPr>
          <a:xfrm>
            <a:off x="8062367" y="2797370"/>
            <a:ext cx="3291430" cy="720000"/>
          </a:xfrm>
          <a:prstGeom prst="rect">
            <a:avLst/>
          </a:prstGeom>
          <a:solidFill>
            <a:schemeClr val="bg2"/>
          </a:solidFill>
        </p:spPr>
        <p:txBody>
          <a:bodyPr vert="horz" lIns="72000" tIns="72000" rIns="72000" bIns="72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2000" dirty="0">
                <a:latin typeface="Arial" panose="020B0604020202020204" pitchFamily="34" charset="0"/>
                <a:cs typeface="Arial" panose="020B0604020202020204" pitchFamily="34" charset="0"/>
              </a:rPr>
              <a:t>Schopnost </a:t>
            </a:r>
            <a:br>
              <a:rPr lang="en-US"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adaptace a představivosti</a:t>
            </a:r>
          </a:p>
        </p:txBody>
      </p:sp>
    </p:spTree>
    <p:extLst>
      <p:ext uri="{BB962C8B-B14F-4D97-AF65-F5344CB8AC3E}">
        <p14:creationId xmlns:p14="http://schemas.microsoft.com/office/powerpoint/2010/main" val="322703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F8823CE-0229-F598-988F-3E0FB35F6E5D}"/>
              </a:ext>
            </a:extLst>
          </p:cNvPr>
          <p:cNvGraphicFramePr>
            <a:graphicFrameLocks noChangeAspect="1"/>
          </p:cNvGraphicFramePr>
          <p:nvPr>
            <p:custDataLst>
              <p:tags r:id="rId2"/>
            </p:custDataLst>
            <p:extLst>
              <p:ext uri="{D42A27DB-BD31-4B8C-83A1-F6EECF244321}">
                <p14:modId xmlns:p14="http://schemas.microsoft.com/office/powerpoint/2010/main" val="2925691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6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TextovéPole 4">
            <a:extLst>
              <a:ext uri="{FF2B5EF4-FFF2-40B4-BE49-F238E27FC236}">
                <a16:creationId xmlns:a16="http://schemas.microsoft.com/office/drawing/2014/main" id="{1E02E019-6160-E18A-DB79-2B12D11B4032}"/>
              </a:ext>
            </a:extLst>
          </p:cNvPr>
          <p:cNvSpPr txBox="1"/>
          <p:nvPr/>
        </p:nvSpPr>
        <p:spPr>
          <a:xfrm>
            <a:off x="838197" y="2546598"/>
            <a:ext cx="10591801" cy="471799"/>
          </a:xfrm>
          <a:prstGeom prst="rect">
            <a:avLst/>
          </a:prstGeom>
          <a:solidFill>
            <a:schemeClr val="bg2">
              <a:lumMod val="90000"/>
            </a:schemeClr>
          </a:solidFill>
          <a:ln>
            <a:solidFill>
              <a:schemeClr val="bg2">
                <a:lumMod val="90000"/>
              </a:schemeClr>
            </a:solidFill>
          </a:ln>
        </p:spPr>
        <p:txBody>
          <a:bodyPr wrap="square" lIns="72000" tIns="72000" rIns="72000" bIns="72000" anchor="ctr" anchorCtr="0">
            <a:noAutofit/>
          </a:bodyPr>
          <a:lstStyle/>
          <a:p>
            <a:pPr marL="114300" algn="ctr">
              <a:spcAft>
                <a:spcPts val="1200"/>
              </a:spcAft>
            </a:pPr>
            <a:endParaRPr lang="cs-CZ" dirty="0">
              <a:latin typeface="Arial Black" panose="020B0A04020102020204" pitchFamily="34" charset="0"/>
              <a:cs typeface="Arial" panose="020B0604020202020204" pitchFamily="34" charset="0"/>
            </a:endParaRPr>
          </a:p>
        </p:txBody>
      </p:sp>
      <p:sp>
        <p:nvSpPr>
          <p:cNvPr id="18" name="TextovéPole 4">
            <a:extLst>
              <a:ext uri="{FF2B5EF4-FFF2-40B4-BE49-F238E27FC236}">
                <a16:creationId xmlns:a16="http://schemas.microsoft.com/office/drawing/2014/main" id="{B1A2F2A1-96AB-3319-7195-D540E7D2BB55}"/>
              </a:ext>
            </a:extLst>
          </p:cNvPr>
          <p:cNvSpPr txBox="1"/>
          <p:nvPr/>
        </p:nvSpPr>
        <p:spPr>
          <a:xfrm>
            <a:off x="838197" y="2599794"/>
            <a:ext cx="10591801" cy="3800041"/>
          </a:xfrm>
          <a:prstGeom prst="rect">
            <a:avLst/>
          </a:prstGeom>
          <a:noFill/>
          <a:ln w="6350">
            <a:solidFill>
              <a:schemeClr val="bg2"/>
            </a:solidFill>
          </a:ln>
        </p:spPr>
        <p:txBody>
          <a:bodyPr wrap="square" lIns="72000" tIns="72000" rIns="72000" bIns="72000" anchor="ctr" anchorCtr="0">
            <a:noAutofit/>
          </a:bodyPr>
          <a:lstStyle/>
          <a:p>
            <a:pPr marL="114300" algn="ctr">
              <a:spcAft>
                <a:spcPts val="1200"/>
              </a:spcAft>
            </a:pPr>
            <a:endParaRPr lang="cs-CZ" sz="2000" dirty="0">
              <a:solidFill>
                <a:schemeClr val="bg1"/>
              </a:solidFill>
              <a:latin typeface="Arial" panose="020B0604020202020204" pitchFamily="34" charset="0"/>
              <a:cs typeface="Arial" panose="020B0604020202020204" pitchFamily="34" charset="0"/>
            </a:endParaRPr>
          </a:p>
        </p:txBody>
      </p:sp>
      <p:sp>
        <p:nvSpPr>
          <p:cNvPr id="17" name="TextovéPole 4">
            <a:extLst>
              <a:ext uri="{FF2B5EF4-FFF2-40B4-BE49-F238E27FC236}">
                <a16:creationId xmlns:a16="http://schemas.microsoft.com/office/drawing/2014/main" id="{9581E10A-A28D-B5DE-5C6C-A9D0325927FC}"/>
              </a:ext>
            </a:extLst>
          </p:cNvPr>
          <p:cNvSpPr txBox="1"/>
          <p:nvPr/>
        </p:nvSpPr>
        <p:spPr>
          <a:xfrm>
            <a:off x="838197" y="2599795"/>
            <a:ext cx="10591801" cy="471799"/>
          </a:xfrm>
          <a:prstGeom prst="rect">
            <a:avLst/>
          </a:prstGeom>
          <a:solidFill>
            <a:schemeClr val="bg2"/>
          </a:solidFill>
          <a:ln>
            <a:solidFill>
              <a:schemeClr val="bg2"/>
            </a:solidFill>
          </a:ln>
        </p:spPr>
        <p:txBody>
          <a:bodyPr wrap="square" lIns="72000" tIns="72000" rIns="72000" bIns="72000" anchor="ctr" anchorCtr="0">
            <a:noAutofit/>
          </a:bodyPr>
          <a:lstStyle/>
          <a:p>
            <a:pPr marL="114300" algn="ctr">
              <a:spcAft>
                <a:spcPts val="1200"/>
              </a:spcAft>
            </a:pPr>
            <a:r>
              <a:rPr lang="cs-CZ" dirty="0">
                <a:latin typeface="Arial Black" panose="020B0A04020102020204" pitchFamily="34" charset="0"/>
                <a:cs typeface="Arial" panose="020B0604020202020204" pitchFamily="34" charset="0"/>
              </a:rPr>
              <a:t>ŽÁDNÝ JEDINEC – ANI ŽÁDNÝ JEDINEC S PAS NENÍ STEJNÝ !</a:t>
            </a:r>
          </a:p>
        </p:txBody>
      </p:sp>
      <p:sp>
        <p:nvSpPr>
          <p:cNvPr id="12" name="TextovéPole 11">
            <a:extLst>
              <a:ext uri="{FF2B5EF4-FFF2-40B4-BE49-F238E27FC236}">
                <a16:creationId xmlns:a16="http://schemas.microsoft.com/office/drawing/2014/main" id="{073EA4A6-C81E-440E-9619-897BDDC9BC02}"/>
              </a:ext>
            </a:extLst>
          </p:cNvPr>
          <p:cNvSpPr txBox="1"/>
          <p:nvPr/>
        </p:nvSpPr>
        <p:spPr>
          <a:xfrm>
            <a:off x="838197" y="1494469"/>
            <a:ext cx="10591802" cy="954107"/>
          </a:xfrm>
          <a:prstGeom prst="rect">
            <a:avLst/>
          </a:prstGeom>
          <a:noFill/>
        </p:spPr>
        <p:txBody>
          <a:bodyPr wrap="square">
            <a:spAutoFit/>
          </a:bodyPr>
          <a:lstStyle/>
          <a:p>
            <a:pPr algn="ctr"/>
            <a:r>
              <a:rPr lang="en-US" sz="32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cs-CZ" sz="3200" b="1" dirty="0">
                <a:solidFill>
                  <a:srgbClr val="FF0000"/>
                </a:solidFill>
                <a:latin typeface="Arial Black" panose="020B0A04020102020204" pitchFamily="34" charset="0"/>
                <a:ea typeface="Calibri" panose="020F0502020204030204" pitchFamily="34" charset="0"/>
                <a:cs typeface="Arial" panose="020B0604020202020204" pitchFamily="34" charset="0"/>
              </a:rPr>
              <a:t>S</a:t>
            </a:r>
            <a:r>
              <a:rPr lang="cs-CZ" sz="3200" b="1" dirty="0">
                <a:solidFill>
                  <a:srgbClr val="7030A0"/>
                </a:solidFill>
                <a:latin typeface="Arial Black" panose="020B0A04020102020204" pitchFamily="34" charset="0"/>
                <a:ea typeface="Calibri" panose="020F0502020204030204" pitchFamily="34" charset="0"/>
                <a:cs typeface="Arial" panose="020B0604020202020204" pitchFamily="34" charset="0"/>
              </a:rPr>
              <a:t>P</a:t>
            </a:r>
            <a:r>
              <a:rPr lang="cs-CZ" sz="3200" b="1" dirty="0">
                <a:solidFill>
                  <a:srgbClr val="0070C0"/>
                </a:solidFill>
                <a:latin typeface="Arial Black" panose="020B0A04020102020204" pitchFamily="34" charset="0"/>
                <a:ea typeface="Calibri" panose="020F0502020204030204" pitchFamily="34" charset="0"/>
                <a:cs typeface="Arial" panose="020B0604020202020204" pitchFamily="34" charset="0"/>
              </a:rPr>
              <a:t>E</a:t>
            </a:r>
            <a:r>
              <a:rPr lang="cs-CZ" sz="3200" b="1" dirty="0">
                <a:solidFill>
                  <a:srgbClr val="24DFE8"/>
                </a:solidFill>
                <a:latin typeface="Arial Black" panose="020B0A04020102020204" pitchFamily="34" charset="0"/>
                <a:cs typeface="Arial" panose="020B0604020202020204" pitchFamily="34" charset="0"/>
              </a:rPr>
              <a:t>K</a:t>
            </a:r>
            <a:r>
              <a:rPr lang="cs-CZ" sz="3200" b="1" dirty="0">
                <a:solidFill>
                  <a:srgbClr val="29F729"/>
                </a:solidFill>
                <a:latin typeface="Arial Black" panose="020B0A04020102020204" pitchFamily="34" charset="0"/>
                <a:ea typeface="Calibri" panose="020F0502020204030204" pitchFamily="34" charset="0"/>
                <a:cs typeface="Arial" panose="020B0604020202020204" pitchFamily="34" charset="0"/>
              </a:rPr>
              <a:t>T</a:t>
            </a:r>
            <a:r>
              <a:rPr lang="cs-CZ" sz="3200" b="1" dirty="0">
                <a:solidFill>
                  <a:srgbClr val="FFFF00"/>
                </a:solidFill>
                <a:latin typeface="Arial Black" panose="020B0A04020102020204" pitchFamily="34" charset="0"/>
                <a:ea typeface="Calibri" panose="020F0502020204030204" pitchFamily="34" charset="0"/>
                <a:cs typeface="Arial" panose="020B0604020202020204" pitchFamily="34" charset="0"/>
              </a:rPr>
              <a:t>R</a:t>
            </a:r>
            <a:r>
              <a:rPr lang="cs-CZ" sz="3200" b="1" dirty="0">
                <a:solidFill>
                  <a:srgbClr val="FFC000"/>
                </a:solidFill>
                <a:latin typeface="Arial Black" panose="020B0A04020102020204" pitchFamily="34" charset="0"/>
                <a:ea typeface="Calibri" panose="020F0502020204030204" pitchFamily="34" charset="0"/>
                <a:cs typeface="Arial" panose="020B0604020202020204" pitchFamily="34" charset="0"/>
              </a:rPr>
              <a:t>U</a:t>
            </a:r>
            <a:r>
              <a:rPr lang="cs-CZ" sz="3200" b="1" dirty="0">
                <a:solidFill>
                  <a:srgbClr val="C00000"/>
                </a:solidFill>
                <a:latin typeface="Arial Black" panose="020B0A04020102020204" pitchFamily="34" charset="0"/>
                <a:ea typeface="Calibri" panose="020F0502020204030204" pitchFamily="34" charset="0"/>
                <a:cs typeface="Arial" panose="020B0604020202020204" pitchFamily="34" charset="0"/>
              </a:rPr>
              <a:t>M</a:t>
            </a:r>
            <a:r>
              <a:rPr lang="en-US" sz="32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br>
              <a:rPr lang="en-US" sz="3200"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br>
            <a:r>
              <a:rPr lang="cs-CZ" sz="24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označuje různorodost, nejednotnost, proměnlivost</a:t>
            </a:r>
            <a:endParaRPr lang="cs-CZ" sz="2400"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D0A598E3-D09E-4761-91E4-36FEF49CB8A7}"/>
              </a:ext>
            </a:extLst>
          </p:cNvPr>
          <p:cNvSpPr txBox="1"/>
          <p:nvPr/>
        </p:nvSpPr>
        <p:spPr>
          <a:xfrm>
            <a:off x="1142699" y="5213015"/>
            <a:ext cx="3376324" cy="646331"/>
          </a:xfrm>
          <a:prstGeom prst="rect">
            <a:avLst/>
          </a:prstGeom>
          <a:noFill/>
        </p:spPr>
        <p:txBody>
          <a:bodyPr wrap="square" rtlCol="0">
            <a:spAutoFit/>
          </a:bodyPr>
          <a:lstStyle/>
          <a:p>
            <a:pPr algn="ctr"/>
            <a:r>
              <a:rPr lang="cs-CZ" b="1" dirty="0">
                <a:latin typeface="Arial" panose="020B0604020202020204" pitchFamily="34" charset="0"/>
                <a:cs typeface="Arial" panose="020B0604020202020204" pitchFamily="34" charset="0"/>
              </a:rPr>
              <a:t>Potíže se smyslovým vnímáním </a:t>
            </a:r>
          </a:p>
        </p:txBody>
      </p:sp>
      <p:sp>
        <p:nvSpPr>
          <p:cNvPr id="9" name="TextovéPole 8">
            <a:extLst>
              <a:ext uri="{FF2B5EF4-FFF2-40B4-BE49-F238E27FC236}">
                <a16:creationId xmlns:a16="http://schemas.microsoft.com/office/drawing/2014/main" id="{3F4FDB9D-437E-4A1B-9E30-7E0F4CC54F92}"/>
              </a:ext>
            </a:extLst>
          </p:cNvPr>
          <p:cNvSpPr txBox="1"/>
          <p:nvPr/>
        </p:nvSpPr>
        <p:spPr>
          <a:xfrm>
            <a:off x="1142699" y="4026195"/>
            <a:ext cx="3376324" cy="646331"/>
          </a:xfrm>
          <a:prstGeom prst="rect">
            <a:avLst/>
          </a:prstGeom>
          <a:noFill/>
        </p:spPr>
        <p:txBody>
          <a:bodyPr wrap="square" rtlCol="0">
            <a:spAutoFit/>
          </a:bodyPr>
          <a:lstStyle/>
          <a:p>
            <a:pPr algn="ctr"/>
            <a:r>
              <a:rPr lang="cs-CZ" b="1" dirty="0">
                <a:latin typeface="Arial" panose="020B0604020202020204" pitchFamily="34" charset="0"/>
                <a:cs typeface="Arial" panose="020B0604020202020204" pitchFamily="34" charset="0"/>
              </a:rPr>
              <a:t>Nesnáze v sociální komunikaci </a:t>
            </a:r>
          </a:p>
        </p:txBody>
      </p:sp>
      <p:pic>
        <p:nvPicPr>
          <p:cNvPr id="16" name="Picture 15">
            <a:extLst>
              <a:ext uri="{FF2B5EF4-FFF2-40B4-BE49-F238E27FC236}">
                <a16:creationId xmlns:a16="http://schemas.microsoft.com/office/drawing/2014/main" id="{516F1A0B-CF4D-8826-ACE6-AC82311AE4B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876800" y="3708859"/>
            <a:ext cx="2438400" cy="2438400"/>
          </a:xfrm>
          <a:custGeom>
            <a:avLst/>
            <a:gdLst>
              <a:gd name="connsiteX0" fmla="*/ 1518255 w 3036510"/>
              <a:gd name="connsiteY0" fmla="*/ 0 h 3036510"/>
              <a:gd name="connsiteX1" fmla="*/ 3036510 w 3036510"/>
              <a:gd name="connsiteY1" fmla="*/ 1518255 h 3036510"/>
              <a:gd name="connsiteX2" fmla="*/ 1518255 w 3036510"/>
              <a:gd name="connsiteY2" fmla="*/ 3036510 h 3036510"/>
              <a:gd name="connsiteX3" fmla="*/ 0 w 3036510"/>
              <a:gd name="connsiteY3" fmla="*/ 1518255 h 3036510"/>
              <a:gd name="connsiteX4" fmla="*/ 1518255 w 3036510"/>
              <a:gd name="connsiteY4" fmla="*/ 0 h 303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510" h="3036510">
                <a:moveTo>
                  <a:pt x="1518255" y="0"/>
                </a:moveTo>
                <a:cubicBezTo>
                  <a:pt x="2356764" y="0"/>
                  <a:pt x="3036510" y="679746"/>
                  <a:pt x="3036510" y="1518255"/>
                </a:cubicBezTo>
                <a:cubicBezTo>
                  <a:pt x="3036510" y="2356764"/>
                  <a:pt x="2356764" y="3036510"/>
                  <a:pt x="1518255" y="3036510"/>
                </a:cubicBezTo>
                <a:cubicBezTo>
                  <a:pt x="679746" y="3036510"/>
                  <a:pt x="0" y="2356764"/>
                  <a:pt x="0" y="1518255"/>
                </a:cubicBezTo>
                <a:cubicBezTo>
                  <a:pt x="0" y="679746"/>
                  <a:pt x="679746" y="0"/>
                  <a:pt x="1518255" y="0"/>
                </a:cubicBezTo>
                <a:close/>
              </a:path>
            </a:pathLst>
          </a:custGeom>
        </p:spPr>
      </p:pic>
      <p:sp>
        <p:nvSpPr>
          <p:cNvPr id="10" name="TextovéPole 9">
            <a:extLst>
              <a:ext uri="{FF2B5EF4-FFF2-40B4-BE49-F238E27FC236}">
                <a16:creationId xmlns:a16="http://schemas.microsoft.com/office/drawing/2014/main" id="{6BE82127-0B88-4B9B-83FB-C9C167840DB6}"/>
              </a:ext>
            </a:extLst>
          </p:cNvPr>
          <p:cNvSpPr txBox="1"/>
          <p:nvPr/>
        </p:nvSpPr>
        <p:spPr>
          <a:xfrm>
            <a:off x="4817713" y="3259798"/>
            <a:ext cx="2556575" cy="369332"/>
          </a:xfrm>
          <a:prstGeom prst="rect">
            <a:avLst/>
          </a:prstGeom>
          <a:noFill/>
        </p:spPr>
        <p:txBody>
          <a:bodyPr wrap="square" rtlCol="0">
            <a:spAutoFit/>
          </a:bodyPr>
          <a:lstStyle/>
          <a:p>
            <a:r>
              <a:rPr lang="cs-CZ" b="1" dirty="0">
                <a:latin typeface="Arial" panose="020B0604020202020204" pitchFamily="34" charset="0"/>
                <a:cs typeface="Arial" panose="020B0604020202020204" pitchFamily="34" charset="0"/>
              </a:rPr>
              <a:t>Opakující se chování  </a:t>
            </a:r>
          </a:p>
        </p:txBody>
      </p:sp>
      <p:sp>
        <p:nvSpPr>
          <p:cNvPr id="11" name="TextovéPole 10">
            <a:extLst>
              <a:ext uri="{FF2B5EF4-FFF2-40B4-BE49-F238E27FC236}">
                <a16:creationId xmlns:a16="http://schemas.microsoft.com/office/drawing/2014/main" id="{128D8227-25B9-4B40-996A-E367479CCE3B}"/>
              </a:ext>
            </a:extLst>
          </p:cNvPr>
          <p:cNvSpPr txBox="1"/>
          <p:nvPr/>
        </p:nvSpPr>
        <p:spPr>
          <a:xfrm>
            <a:off x="7711075" y="5213015"/>
            <a:ext cx="3376324" cy="646331"/>
          </a:xfrm>
          <a:prstGeom prst="rect">
            <a:avLst/>
          </a:prstGeom>
          <a:noFill/>
        </p:spPr>
        <p:txBody>
          <a:bodyPr wrap="square" rtlCol="0">
            <a:spAutoFit/>
          </a:bodyPr>
          <a:lstStyle/>
          <a:p>
            <a:pPr algn="ctr"/>
            <a:r>
              <a:rPr lang="cs-CZ" b="1" dirty="0">
                <a:latin typeface="Arial" panose="020B0604020202020204" pitchFamily="34" charset="0"/>
                <a:cs typeface="Arial" panose="020B0604020202020204" pitchFamily="34" charset="0"/>
              </a:rPr>
              <a:t>Určité narušení výkonnostní funkce </a:t>
            </a:r>
          </a:p>
        </p:txBody>
      </p:sp>
      <p:sp>
        <p:nvSpPr>
          <p:cNvPr id="13" name="TextovéPole 12">
            <a:extLst>
              <a:ext uri="{FF2B5EF4-FFF2-40B4-BE49-F238E27FC236}">
                <a16:creationId xmlns:a16="http://schemas.microsoft.com/office/drawing/2014/main" id="{68C1798F-EDCD-4FC1-A6F9-62A03CA8852F}"/>
              </a:ext>
            </a:extLst>
          </p:cNvPr>
          <p:cNvSpPr txBox="1"/>
          <p:nvPr/>
        </p:nvSpPr>
        <p:spPr>
          <a:xfrm>
            <a:off x="7711075" y="4016754"/>
            <a:ext cx="3376324" cy="646331"/>
          </a:xfrm>
          <a:prstGeom prst="rect">
            <a:avLst/>
          </a:prstGeom>
          <a:noFill/>
        </p:spPr>
        <p:txBody>
          <a:bodyPr wrap="square" rtlCol="0">
            <a:spAutoFit/>
          </a:bodyPr>
          <a:lstStyle/>
          <a:p>
            <a:pPr algn="ctr"/>
            <a:r>
              <a:rPr lang="cs-CZ" b="1" dirty="0">
                <a:latin typeface="Arial" panose="020B0604020202020204" pitchFamily="34" charset="0"/>
                <a:cs typeface="Arial" panose="020B0604020202020204" pitchFamily="34" charset="0"/>
              </a:rPr>
              <a:t>Specifické projevy prožívání a neobvyklé zájmy</a:t>
            </a:r>
          </a:p>
        </p:txBody>
      </p:sp>
      <p:sp>
        <p:nvSpPr>
          <p:cNvPr id="14" name="Nadpis 1">
            <a:extLst>
              <a:ext uri="{FF2B5EF4-FFF2-40B4-BE49-F238E27FC236}">
                <a16:creationId xmlns:a16="http://schemas.microsoft.com/office/drawing/2014/main" id="{4C939C60-45F2-C25D-F9FE-FE65B4E20DA5}"/>
              </a:ext>
            </a:extLst>
          </p:cNvPr>
          <p:cNvSpPr txBox="1">
            <a:spLocks/>
          </p:cNvSpPr>
          <p:nvPr/>
        </p:nvSpPr>
        <p:spPr>
          <a:xfrm>
            <a:off x="0" y="681037"/>
            <a:ext cx="3580927"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it-IT" dirty="0"/>
              <a:t>Projevy PAS </a:t>
            </a:r>
          </a:p>
        </p:txBody>
      </p:sp>
    </p:spTree>
    <p:extLst>
      <p:ext uri="{BB962C8B-B14F-4D97-AF65-F5344CB8AC3E}">
        <p14:creationId xmlns:p14="http://schemas.microsoft.com/office/powerpoint/2010/main" val="1809298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8" grpId="0"/>
      <p:bldP spid="9" grpId="0"/>
      <p:bldP spid="10" grpId="0"/>
      <p:bldP spid="11"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244532A-5021-82B6-8B17-4CD0538BFB31}"/>
              </a:ext>
            </a:extLst>
          </p:cNvPr>
          <p:cNvGraphicFramePr>
            <a:graphicFrameLocks noChangeAspect="1"/>
          </p:cNvGraphicFramePr>
          <p:nvPr>
            <p:custDataLst>
              <p:tags r:id="rId2"/>
            </p:custDataLst>
            <p:extLst>
              <p:ext uri="{D42A27DB-BD31-4B8C-83A1-F6EECF244321}">
                <p14:modId xmlns:p14="http://schemas.microsoft.com/office/powerpoint/2010/main" val="2635765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91"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146" name="Picture 2">
            <a:extLst>
              <a:ext uri="{FF2B5EF4-FFF2-40B4-BE49-F238E27FC236}">
                <a16:creationId xmlns:a16="http://schemas.microsoft.com/office/drawing/2014/main" id="{C49297F3-86E5-4C71-97E3-9507B5787C0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3122" b="68959"/>
          <a:stretch/>
        </p:blipFill>
        <p:spPr bwMode="auto">
          <a:xfrm>
            <a:off x="812800" y="1242705"/>
            <a:ext cx="10566400" cy="1494026"/>
          </a:xfrm>
          <a:prstGeom prst="rect">
            <a:avLst/>
          </a:prstGeom>
          <a:noFill/>
          <a:extLst>
            <a:ext uri="{909E8E84-426E-40DD-AFC4-6F175D3DCCD1}">
              <a14:hiddenFill xmlns:a14="http://schemas.microsoft.com/office/drawing/2010/main">
                <a:solidFill>
                  <a:srgbClr val="FFFFFF"/>
                </a:solidFill>
              </a14:hiddenFill>
            </a:ext>
          </a:extLst>
        </p:spPr>
      </p:pic>
      <p:sp>
        <p:nvSpPr>
          <p:cNvPr id="13" name="Nadpis 1">
            <a:extLst>
              <a:ext uri="{FF2B5EF4-FFF2-40B4-BE49-F238E27FC236}">
                <a16:creationId xmlns:a16="http://schemas.microsoft.com/office/drawing/2014/main" id="{0EB17181-43A9-574C-2A8B-4D6D55B3A1C0}"/>
              </a:ext>
            </a:extLst>
          </p:cNvPr>
          <p:cNvSpPr txBox="1">
            <a:spLocks/>
          </p:cNvSpPr>
          <p:nvPr/>
        </p:nvSpPr>
        <p:spPr>
          <a:xfrm>
            <a:off x="0" y="681037"/>
            <a:ext cx="6750448" cy="489988"/>
          </a:xfrm>
          <a:prstGeom prst="rect">
            <a:avLst/>
          </a:prstGeom>
          <a:solidFill>
            <a:schemeClr val="tx2"/>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it-IT" sz="2000" cap="none" dirty="0">
                <a:solidFill>
                  <a:schemeClr val="bg1"/>
                </a:solidFill>
                <a:latin typeface="Arial Black" panose="020B0A04020102020204" pitchFamily="34" charset="0"/>
                <a:cs typeface="Aharoni" panose="020B0604020202020204" pitchFamily="2" charset="-79"/>
              </a:rPr>
              <a:t>Příklad člověka s autismem - č. 1</a:t>
            </a:r>
            <a:r>
              <a:rPr lang="cs-CZ" sz="2000" cap="none" dirty="0">
                <a:solidFill>
                  <a:schemeClr val="bg1"/>
                </a:solidFill>
                <a:latin typeface="Arial Black" panose="020B0A04020102020204" pitchFamily="34" charset="0"/>
                <a:cs typeface="Aharoni" panose="020B0604020202020204" pitchFamily="2" charset="-79"/>
              </a:rPr>
              <a:t> (Adam)</a:t>
            </a:r>
            <a:r>
              <a:rPr lang="it-IT" sz="2000" cap="none" dirty="0">
                <a:solidFill>
                  <a:schemeClr val="bg1"/>
                </a:solidFill>
                <a:latin typeface="Arial Black" panose="020B0A04020102020204" pitchFamily="34" charset="0"/>
                <a:cs typeface="Aharoni" panose="020B0604020202020204" pitchFamily="2" charset="-79"/>
              </a:rPr>
              <a:t> </a:t>
            </a:r>
          </a:p>
        </p:txBody>
      </p:sp>
      <p:sp>
        <p:nvSpPr>
          <p:cNvPr id="19" name="TextovéPole 5">
            <a:extLst>
              <a:ext uri="{FF2B5EF4-FFF2-40B4-BE49-F238E27FC236}">
                <a16:creationId xmlns:a16="http://schemas.microsoft.com/office/drawing/2014/main" id="{E72071D5-BA17-EA9E-38B4-BDA0E4449835}"/>
              </a:ext>
            </a:extLst>
          </p:cNvPr>
          <p:cNvSpPr txBox="1"/>
          <p:nvPr/>
        </p:nvSpPr>
        <p:spPr>
          <a:xfrm>
            <a:off x="2339893" y="2823170"/>
            <a:ext cx="1403844" cy="2431435"/>
          </a:xfrm>
          <a:prstGeom prst="rect">
            <a:avLst/>
          </a:prstGeom>
          <a:noFill/>
        </p:spPr>
        <p:txBody>
          <a:bodyPr wrap="square" lIns="0" tIns="0" rIns="0" bIns="0" rtlCol="0">
            <a:spAutoFit/>
          </a:bodyPr>
          <a:lstStyle/>
          <a:p>
            <a:pPr indent="-87313">
              <a:spcBef>
                <a:spcPts val="800"/>
              </a:spcBef>
            </a:pPr>
            <a:r>
              <a:rPr lang="cs-CZ" sz="1400" b="1" dirty="0">
                <a:latin typeface="Arial" panose="020B0604020202020204" pitchFamily="34" charset="0"/>
                <a:cs typeface="Arial" panose="020B0604020202020204" pitchFamily="34" charset="0"/>
              </a:rPr>
              <a:t>Sociální</a:t>
            </a:r>
            <a:br>
              <a:rPr lang="en-US" sz="1400" b="1" dirty="0">
                <a:latin typeface="Arial" panose="020B0604020202020204" pitchFamily="34" charset="0"/>
                <a:cs typeface="Arial" panose="020B0604020202020204" pitchFamily="34" charset="0"/>
              </a:rPr>
            </a:br>
            <a:r>
              <a:rPr lang="cs-CZ" sz="1400" b="1" dirty="0">
                <a:latin typeface="Arial" panose="020B0604020202020204" pitchFamily="34" charset="0"/>
                <a:cs typeface="Arial" panose="020B0604020202020204" pitchFamily="34" charset="0"/>
              </a:rPr>
              <a:t>postřeh </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marL="87313" indent="-87313">
              <a:spcBef>
                <a:spcPts val="800"/>
              </a:spcBef>
            </a:pPr>
            <a:r>
              <a:rPr lang="cs-CZ" sz="1200" dirty="0">
                <a:latin typeface="Arial" panose="020B0604020202020204" pitchFamily="34" charset="0"/>
                <a:cs typeface="Arial" panose="020B0604020202020204" pitchFamily="34" charset="0"/>
              </a:rPr>
              <a:t>- zapomíná pozdravit nebo se rozloučit </a:t>
            </a:r>
          </a:p>
          <a:p>
            <a:pPr marL="87313" indent="-87313">
              <a:spcBef>
                <a:spcPts val="800"/>
              </a:spcBef>
            </a:pPr>
            <a:r>
              <a:rPr lang="cs-CZ" sz="1200" dirty="0">
                <a:latin typeface="Arial" panose="020B0604020202020204" pitchFamily="34" charset="0"/>
                <a:cs typeface="Arial" panose="020B0604020202020204" pitchFamily="34" charset="0"/>
              </a:rPr>
              <a:t>- nepožádá o pomoc, když ji potřebuje</a:t>
            </a:r>
          </a:p>
          <a:p>
            <a:pPr marL="87313" indent="-87313">
              <a:spcBef>
                <a:spcPts val="800"/>
              </a:spcBef>
            </a:pPr>
            <a:r>
              <a:rPr lang="cs-CZ" sz="1200" dirty="0">
                <a:latin typeface="Arial" panose="020B0604020202020204" pitchFamily="34" charset="0"/>
                <a:cs typeface="Arial" panose="020B0604020202020204" pitchFamily="34" charset="0"/>
              </a:rPr>
              <a:t>- nenavazuje přátelství  </a:t>
            </a:r>
          </a:p>
        </p:txBody>
      </p:sp>
      <p:sp>
        <p:nvSpPr>
          <p:cNvPr id="20" name="TextovéPole 6">
            <a:extLst>
              <a:ext uri="{FF2B5EF4-FFF2-40B4-BE49-F238E27FC236}">
                <a16:creationId xmlns:a16="http://schemas.microsoft.com/office/drawing/2014/main" id="{BCCFEBC0-6645-EF95-5A2C-1E231DE4F8E9}"/>
              </a:ext>
            </a:extLst>
          </p:cNvPr>
          <p:cNvSpPr txBox="1"/>
          <p:nvPr/>
        </p:nvSpPr>
        <p:spPr>
          <a:xfrm>
            <a:off x="812800" y="2823170"/>
            <a:ext cx="1403844" cy="2616101"/>
          </a:xfrm>
          <a:prstGeom prst="rect">
            <a:avLst/>
          </a:prstGeom>
          <a:noFill/>
        </p:spPr>
        <p:txBody>
          <a:bodyPr wrap="square" lIns="0" tIns="0" rIns="0" bIns="0" rtlCol="0">
            <a:spAutoFit/>
          </a:bodyPr>
          <a:lstStyle/>
          <a:p>
            <a:pPr>
              <a:spcBef>
                <a:spcPts val="800"/>
              </a:spcBef>
            </a:pPr>
            <a:r>
              <a:rPr lang="cs-CZ" sz="1400" b="1" dirty="0">
                <a:latin typeface="Arial" panose="020B0604020202020204" pitchFamily="34" charset="0"/>
                <a:cs typeface="Arial" panose="020B0604020202020204" pitchFamily="34" charset="0"/>
              </a:rPr>
              <a:t>Pragmatické využití jazyka</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marL="87313" indent="-87313">
              <a:spcBef>
                <a:spcPts val="800"/>
              </a:spcBef>
            </a:pPr>
            <a:r>
              <a:rPr lang="cs-CZ" sz="1200" dirty="0">
                <a:latin typeface="Arial" panose="020B0604020202020204" pitchFamily="34" charset="0"/>
                <a:cs typeface="Arial" panose="020B0604020202020204" pitchFamily="34" charset="0"/>
              </a:rPr>
              <a:t>- nevyjadřuje nebo ignoruje  jemné sociální náznaky v komunikaci</a:t>
            </a:r>
          </a:p>
          <a:p>
            <a:pPr marL="87313" indent="-87313">
              <a:spcBef>
                <a:spcPts val="800"/>
              </a:spcBef>
            </a:pPr>
            <a:r>
              <a:rPr lang="cs-CZ" sz="1200" dirty="0">
                <a:latin typeface="Arial" panose="020B0604020202020204" pitchFamily="34" charset="0"/>
                <a:cs typeface="Arial" panose="020B0604020202020204" pitchFamily="34" charset="0"/>
              </a:rPr>
              <a:t>- tendence přerušovat nebo neúmyslně nudit lidi</a:t>
            </a:r>
          </a:p>
          <a:p>
            <a:pPr marL="87313" indent="-87313">
              <a:spcBef>
                <a:spcPts val="800"/>
              </a:spcBef>
            </a:pPr>
            <a:endParaRPr lang="cs-CZ" sz="1200" dirty="0">
              <a:latin typeface="Arial" panose="020B0604020202020204" pitchFamily="34" charset="0"/>
              <a:cs typeface="Arial" panose="020B0604020202020204" pitchFamily="34" charset="0"/>
            </a:endParaRPr>
          </a:p>
        </p:txBody>
      </p:sp>
      <p:sp>
        <p:nvSpPr>
          <p:cNvPr id="21" name="TextovéPole 7">
            <a:extLst>
              <a:ext uri="{FF2B5EF4-FFF2-40B4-BE49-F238E27FC236}">
                <a16:creationId xmlns:a16="http://schemas.microsoft.com/office/drawing/2014/main" id="{F3DD557A-86F7-C1EB-C7E3-B73F6616F5F1}"/>
              </a:ext>
            </a:extLst>
          </p:cNvPr>
          <p:cNvSpPr txBox="1"/>
          <p:nvPr/>
        </p:nvSpPr>
        <p:spPr>
          <a:xfrm>
            <a:off x="3866986" y="2823170"/>
            <a:ext cx="1403844" cy="3457357"/>
          </a:xfrm>
          <a:prstGeom prst="rect">
            <a:avLst/>
          </a:prstGeom>
          <a:noFill/>
        </p:spPr>
        <p:txBody>
          <a:bodyPr wrap="square" lIns="0" tIns="0" rIns="0" bIns="0" rtlCol="0">
            <a:spAutoFit/>
          </a:bodyPr>
          <a:lstStyle/>
          <a:p>
            <a:pPr indent="-87313">
              <a:spcBef>
                <a:spcPts val="800"/>
              </a:spcBef>
            </a:pPr>
            <a:r>
              <a:rPr lang="cs-CZ" sz="1400" b="1" dirty="0">
                <a:latin typeface="Arial" panose="020B0604020202020204" pitchFamily="34" charset="0"/>
                <a:cs typeface="Arial" panose="020B0604020202020204" pitchFamily="34" charset="0"/>
              </a:rPr>
              <a:t>Limitující nastavení </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marL="87313" indent="-87313">
              <a:spcBef>
                <a:spcPts val="800"/>
              </a:spcBef>
            </a:pPr>
            <a:r>
              <a:rPr lang="cs-CZ" sz="1200" dirty="0">
                <a:latin typeface="Arial" panose="020B0604020202020204" pitchFamily="34" charset="0"/>
                <a:cs typeface="Arial" panose="020B0604020202020204" pitchFamily="34" charset="0"/>
              </a:rPr>
              <a:t>- je až posedlý speciálními zájmy</a:t>
            </a:r>
          </a:p>
          <a:p>
            <a:pPr marL="87313" indent="-87313">
              <a:spcBef>
                <a:spcPts val="800"/>
              </a:spcBef>
            </a:pPr>
            <a:r>
              <a:rPr lang="cs-CZ" sz="1200" dirty="0">
                <a:latin typeface="Arial" panose="020B0604020202020204" pitchFamily="34" charset="0"/>
                <a:cs typeface="Arial" panose="020B0604020202020204" pitchFamily="34" charset="0"/>
              </a:rPr>
              <a:t>- má obtíže s rychlou změnou aktivit, nesnáší změny </a:t>
            </a:r>
          </a:p>
          <a:p>
            <a:pPr marL="87313" indent="-87313">
              <a:spcBef>
                <a:spcPts val="800"/>
              </a:spcBef>
            </a:pPr>
            <a:r>
              <a:rPr lang="cs-CZ" sz="1200" dirty="0">
                <a:latin typeface="Arial" panose="020B0604020202020204" pitchFamily="34" charset="0"/>
                <a:cs typeface="Arial" panose="020B0604020202020204" pitchFamily="34" charset="0"/>
              </a:rPr>
              <a:t>- je neschopný dělat více věcí najednou</a:t>
            </a:r>
          </a:p>
          <a:p>
            <a:pPr marL="87313" indent="-87313">
              <a:spcBef>
                <a:spcPts val="800"/>
              </a:spcBef>
            </a:pPr>
            <a:r>
              <a:rPr lang="cs-CZ" sz="1200" dirty="0">
                <a:latin typeface="Arial" panose="020B0604020202020204" pitchFamily="34" charset="0"/>
                <a:cs typeface="Arial" panose="020B0604020202020204" pitchFamily="34" charset="0"/>
              </a:rPr>
              <a:t>- vynakládá neobvykle velké úsilí ke každodenním výkonům</a:t>
            </a:r>
          </a:p>
        </p:txBody>
      </p:sp>
      <p:sp>
        <p:nvSpPr>
          <p:cNvPr id="22" name="TextovéPole 8">
            <a:extLst>
              <a:ext uri="{FF2B5EF4-FFF2-40B4-BE49-F238E27FC236}">
                <a16:creationId xmlns:a16="http://schemas.microsoft.com/office/drawing/2014/main" id="{29FA20B1-6C66-E969-E62D-4D54732BC47F}"/>
              </a:ext>
            </a:extLst>
          </p:cNvPr>
          <p:cNvSpPr txBox="1"/>
          <p:nvPr/>
        </p:nvSpPr>
        <p:spPr>
          <a:xfrm>
            <a:off x="5394079" y="2823170"/>
            <a:ext cx="1403844" cy="2985433"/>
          </a:xfrm>
          <a:prstGeom prst="rect">
            <a:avLst/>
          </a:prstGeom>
          <a:noFill/>
        </p:spPr>
        <p:txBody>
          <a:bodyPr wrap="square" lIns="0" tIns="0" rIns="0" bIns="0" rtlCol="0">
            <a:spAutoFit/>
          </a:bodyPr>
          <a:lstStyle/>
          <a:p>
            <a:pPr indent="-87313">
              <a:spcBef>
                <a:spcPts val="800"/>
              </a:spcBef>
            </a:pPr>
            <a:r>
              <a:rPr lang="cs-CZ" sz="1400" b="1" spc="-20" dirty="0">
                <a:latin typeface="Arial" panose="020B0604020202020204" pitchFamily="34" charset="0"/>
                <a:cs typeface="Arial" panose="020B0604020202020204" pitchFamily="34" charset="0"/>
              </a:rPr>
              <a:t>Způsob získávání informací</a:t>
            </a:r>
          </a:p>
          <a:p>
            <a:pPr marL="87313" indent="-87313">
              <a:spcBef>
                <a:spcPts val="800"/>
              </a:spcBef>
            </a:pPr>
            <a:r>
              <a:rPr lang="cs-CZ" sz="1200" dirty="0">
                <a:latin typeface="Arial" panose="020B0604020202020204" pitchFamily="34" charset="0"/>
                <a:cs typeface="Arial" panose="020B0604020202020204" pitchFamily="34" charset="0"/>
              </a:rPr>
              <a:t>- snadno vstřebává psaný text, má perfektní paměť, myslí v obrazech </a:t>
            </a:r>
          </a:p>
          <a:p>
            <a:pPr marL="87313" indent="-87313">
              <a:spcBef>
                <a:spcPts val="800"/>
              </a:spcBef>
            </a:pPr>
            <a:r>
              <a:rPr lang="cs-CZ" sz="1200" dirty="0">
                <a:latin typeface="Arial" panose="020B0604020202020204" pitchFamily="34" charset="0"/>
                <a:cs typeface="Arial" panose="020B0604020202020204" pitchFamily="34" charset="0"/>
              </a:rPr>
              <a:t>- je neschopný řídit se verbálními instrukcemi</a:t>
            </a:r>
          </a:p>
          <a:p>
            <a:pPr marL="87313" indent="-87313">
              <a:spcBef>
                <a:spcPts val="800"/>
              </a:spcBef>
            </a:pPr>
            <a:r>
              <a:rPr lang="cs-CZ" sz="1200" dirty="0">
                <a:latin typeface="Arial" panose="020B0604020202020204" pitchFamily="34" charset="0"/>
                <a:cs typeface="Arial" panose="020B0604020202020204" pitchFamily="34" charset="0"/>
              </a:rPr>
              <a:t>- má potíže s fungováním v neznámém prostředí</a:t>
            </a:r>
          </a:p>
        </p:txBody>
      </p:sp>
      <p:sp>
        <p:nvSpPr>
          <p:cNvPr id="23" name="TextovéPole 9">
            <a:extLst>
              <a:ext uri="{FF2B5EF4-FFF2-40B4-BE49-F238E27FC236}">
                <a16:creationId xmlns:a16="http://schemas.microsoft.com/office/drawing/2014/main" id="{245B0551-017C-9D74-603D-0F01FA879408}"/>
              </a:ext>
            </a:extLst>
          </p:cNvPr>
          <p:cNvSpPr txBox="1"/>
          <p:nvPr/>
        </p:nvSpPr>
        <p:spPr>
          <a:xfrm>
            <a:off x="6921172" y="2823170"/>
            <a:ext cx="1403844" cy="3170099"/>
          </a:xfrm>
          <a:prstGeom prst="rect">
            <a:avLst/>
          </a:prstGeom>
          <a:noFill/>
        </p:spPr>
        <p:txBody>
          <a:bodyPr wrap="square" lIns="0" tIns="0" rIns="0" bIns="0" rtlCol="0">
            <a:spAutoFit/>
          </a:bodyPr>
          <a:lstStyle/>
          <a:p>
            <a:pPr indent="-87313">
              <a:spcBef>
                <a:spcPts val="800"/>
              </a:spcBef>
            </a:pPr>
            <a:r>
              <a:rPr lang="cs-CZ" sz="1400" b="1" spc="-20" dirty="0">
                <a:latin typeface="Arial" panose="020B0604020202020204" pitchFamily="34" charset="0"/>
                <a:cs typeface="Arial" panose="020B0604020202020204" pitchFamily="34" charset="0"/>
              </a:rPr>
              <a:t>Příjem smyslových informací</a:t>
            </a:r>
          </a:p>
          <a:p>
            <a:pPr marL="87313" indent="-87313">
              <a:spcBef>
                <a:spcPts val="800"/>
              </a:spcBef>
            </a:pPr>
            <a:r>
              <a:rPr lang="cs-CZ" sz="1200" dirty="0">
                <a:latin typeface="Arial" panose="020B0604020202020204" pitchFamily="34" charset="0"/>
                <a:cs typeface="Arial" panose="020B0604020202020204" pitchFamily="34" charset="0"/>
              </a:rPr>
              <a:t>- má rád hluk a například v dotyku potřebuje nadměrnou stimulaci, má vysoký práh bolestivosti</a:t>
            </a:r>
          </a:p>
          <a:p>
            <a:pPr marL="87313" indent="-87313">
              <a:spcBef>
                <a:spcPts val="800"/>
              </a:spcBef>
            </a:pPr>
            <a:r>
              <a:rPr lang="cs-CZ" sz="1200" dirty="0">
                <a:latin typeface="Arial" panose="020B0604020202020204" pitchFamily="34" charset="0"/>
                <a:cs typeface="Arial" panose="020B0604020202020204" pitchFamily="34" charset="0"/>
              </a:rPr>
              <a:t>- je citlivý na světlo </a:t>
            </a:r>
          </a:p>
          <a:p>
            <a:pPr marL="87313" indent="-87313">
              <a:spcBef>
                <a:spcPts val="800"/>
              </a:spcBef>
            </a:pPr>
            <a:r>
              <a:rPr lang="cs-CZ" sz="1200" dirty="0">
                <a:latin typeface="Arial" panose="020B0604020202020204" pitchFamily="34" charset="0"/>
                <a:cs typeface="Arial" panose="020B0604020202020204" pitchFamily="34" charset="0"/>
              </a:rPr>
              <a:t>- je notoricky vybíravý v chutích jídel a materiálech oblečení </a:t>
            </a:r>
          </a:p>
        </p:txBody>
      </p:sp>
      <p:sp>
        <p:nvSpPr>
          <p:cNvPr id="24" name="TextovéPole 10">
            <a:extLst>
              <a:ext uri="{FF2B5EF4-FFF2-40B4-BE49-F238E27FC236}">
                <a16:creationId xmlns:a16="http://schemas.microsoft.com/office/drawing/2014/main" id="{08339C2F-B2E3-AC87-433E-EB30B46CAF3C}"/>
              </a:ext>
            </a:extLst>
          </p:cNvPr>
          <p:cNvSpPr txBox="1"/>
          <p:nvPr/>
        </p:nvSpPr>
        <p:spPr>
          <a:xfrm>
            <a:off x="8448265" y="2823170"/>
            <a:ext cx="1403844" cy="2616101"/>
          </a:xfrm>
          <a:prstGeom prst="rect">
            <a:avLst/>
          </a:prstGeom>
          <a:noFill/>
        </p:spPr>
        <p:txBody>
          <a:bodyPr wrap="square" lIns="0" tIns="0" rIns="0" bIns="0" rtlCol="0">
            <a:spAutoFit/>
          </a:bodyPr>
          <a:lstStyle/>
          <a:p>
            <a:pPr indent="-87313">
              <a:spcBef>
                <a:spcPts val="800"/>
              </a:spcBef>
            </a:pPr>
            <a:r>
              <a:rPr lang="cs-CZ" sz="1400" b="1" dirty="0">
                <a:latin typeface="Arial" panose="020B0604020202020204" pitchFamily="34" charset="0"/>
                <a:cs typeface="Arial" panose="020B0604020202020204" pitchFamily="34" charset="0"/>
              </a:rPr>
              <a:t>Opakující se chování</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marL="87313" indent="-87313">
              <a:spcBef>
                <a:spcPts val="800"/>
              </a:spcBef>
            </a:pPr>
            <a:r>
              <a:rPr lang="cs-CZ" sz="1200" dirty="0">
                <a:latin typeface="Arial" panose="020B0604020202020204" pitchFamily="34" charset="0"/>
                <a:cs typeface="Arial" panose="020B0604020202020204" pitchFamily="34" charset="0"/>
              </a:rPr>
              <a:t>- tendence klepat prsty o stůl nebo točit prsten na prstě, především ve stresu </a:t>
            </a:r>
          </a:p>
          <a:p>
            <a:pPr marL="87313" indent="-87313">
              <a:spcBef>
                <a:spcPts val="800"/>
              </a:spcBef>
            </a:pPr>
            <a:r>
              <a:rPr lang="cs-CZ" sz="1200" dirty="0">
                <a:latin typeface="Arial" panose="020B0604020202020204" pitchFamily="34" charset="0"/>
                <a:cs typeface="Arial" panose="020B0604020202020204" pitchFamily="34" charset="0"/>
              </a:rPr>
              <a:t>- dumlání palce v soukromí. </a:t>
            </a:r>
          </a:p>
          <a:p>
            <a:pPr marL="87313" indent="-87313">
              <a:spcBef>
                <a:spcPts val="800"/>
              </a:spcBef>
            </a:pPr>
            <a:r>
              <a:rPr lang="cs-CZ" sz="1200" dirty="0">
                <a:latin typeface="Arial" panose="020B0604020202020204" pitchFamily="34" charset="0"/>
                <a:cs typeface="Arial" panose="020B0604020202020204" pitchFamily="34" charset="0"/>
              </a:rPr>
              <a:t>- záliba v houpání, kolébání</a:t>
            </a:r>
          </a:p>
        </p:txBody>
      </p:sp>
      <p:sp>
        <p:nvSpPr>
          <p:cNvPr id="25" name="TextovéPole 11">
            <a:extLst>
              <a:ext uri="{FF2B5EF4-FFF2-40B4-BE49-F238E27FC236}">
                <a16:creationId xmlns:a16="http://schemas.microsoft.com/office/drawing/2014/main" id="{FB422936-C8ED-61B3-0E9D-220FF231D7BD}"/>
              </a:ext>
            </a:extLst>
          </p:cNvPr>
          <p:cNvSpPr txBox="1"/>
          <p:nvPr/>
        </p:nvSpPr>
        <p:spPr>
          <a:xfrm>
            <a:off x="9975356" y="2823170"/>
            <a:ext cx="1403844" cy="2985433"/>
          </a:xfrm>
          <a:prstGeom prst="rect">
            <a:avLst/>
          </a:prstGeom>
          <a:noFill/>
        </p:spPr>
        <p:txBody>
          <a:bodyPr wrap="square" lIns="0" tIns="0" rIns="0" bIns="0" rtlCol="0">
            <a:spAutoFit/>
          </a:bodyPr>
          <a:lstStyle/>
          <a:p>
            <a:pPr indent="-87313">
              <a:spcBef>
                <a:spcPts val="800"/>
              </a:spcBef>
            </a:pPr>
            <a:r>
              <a:rPr lang="cs-CZ" sz="1400" b="1" dirty="0" err="1">
                <a:latin typeface="Arial" panose="020B0604020202020204" pitchFamily="34" charset="0"/>
                <a:cs typeface="Arial" panose="020B0604020202020204" pitchFamily="34" charset="0"/>
              </a:rPr>
              <a:t>Neuromotorické</a:t>
            </a:r>
            <a:r>
              <a:rPr lang="cs-CZ" sz="1400" b="1" dirty="0">
                <a:latin typeface="Arial" panose="020B0604020202020204" pitchFamily="34" charset="0"/>
                <a:cs typeface="Arial" panose="020B0604020202020204" pitchFamily="34" charset="0"/>
              </a:rPr>
              <a:t> rozdíly</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a:spcBef>
                <a:spcPts val="800"/>
              </a:spcBef>
            </a:pPr>
            <a:r>
              <a:rPr lang="cs-CZ" sz="1200" dirty="0">
                <a:latin typeface="Arial" panose="020B0604020202020204" pitchFamily="34" charset="0"/>
                <a:cs typeface="Arial" panose="020B0604020202020204" pitchFamily="34" charset="0"/>
              </a:rPr>
              <a:t>- poněkud nemotorný, má obtíže v koordinaci a manuálních úkolech </a:t>
            </a:r>
          </a:p>
          <a:p>
            <a:pPr>
              <a:spcBef>
                <a:spcPts val="800"/>
              </a:spcBef>
            </a:pPr>
            <a:r>
              <a:rPr lang="cs-CZ" sz="1200" dirty="0">
                <a:latin typeface="Arial" panose="020B0604020202020204" pitchFamily="34" charset="0"/>
                <a:cs typeface="Arial" panose="020B0604020202020204" pitchFamily="34" charset="0"/>
              </a:rPr>
              <a:t>- má ale zvýšenou potřebu pohybu</a:t>
            </a:r>
          </a:p>
          <a:p>
            <a:pPr>
              <a:spcBef>
                <a:spcPts val="800"/>
              </a:spcBef>
            </a:pPr>
            <a:r>
              <a:rPr lang="cs-CZ" sz="1200" dirty="0">
                <a:latin typeface="Arial" panose="020B0604020202020204" pitchFamily="34" charset="0"/>
                <a:cs typeface="Arial" panose="020B0604020202020204" pitchFamily="34" charset="0"/>
              </a:rPr>
              <a:t>- má oblibu v konkrétním sportu, jako například plavání nebo jízda na kole</a:t>
            </a:r>
          </a:p>
        </p:txBody>
      </p:sp>
    </p:spTree>
    <p:extLst>
      <p:ext uri="{BB962C8B-B14F-4D97-AF65-F5344CB8AC3E}">
        <p14:creationId xmlns:p14="http://schemas.microsoft.com/office/powerpoint/2010/main" val="3656762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75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107DE39-BAED-8337-2752-B2C3D31115D0}"/>
              </a:ext>
            </a:extLst>
          </p:cNvPr>
          <p:cNvGraphicFramePr>
            <a:graphicFrameLocks noChangeAspect="1"/>
          </p:cNvGraphicFramePr>
          <p:nvPr>
            <p:custDataLst>
              <p:tags r:id="rId2"/>
            </p:custDataLst>
            <p:extLst>
              <p:ext uri="{D42A27DB-BD31-4B8C-83A1-F6EECF244321}">
                <p14:modId xmlns:p14="http://schemas.microsoft.com/office/powerpoint/2010/main" val="4052398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15"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ovéPole 1">
            <a:extLst>
              <a:ext uri="{FF2B5EF4-FFF2-40B4-BE49-F238E27FC236}">
                <a16:creationId xmlns:a16="http://schemas.microsoft.com/office/drawing/2014/main" id="{1B25FDE9-B82E-4E50-ACD5-5C4D65829BF3}"/>
              </a:ext>
            </a:extLst>
          </p:cNvPr>
          <p:cNvSpPr txBox="1"/>
          <p:nvPr/>
        </p:nvSpPr>
        <p:spPr>
          <a:xfrm>
            <a:off x="812800" y="2817661"/>
            <a:ext cx="1404000" cy="2328843"/>
          </a:xfrm>
          <a:prstGeom prst="rect">
            <a:avLst/>
          </a:prstGeom>
          <a:noFill/>
        </p:spPr>
        <p:txBody>
          <a:bodyPr wrap="square" lIns="0" tIns="0" rIns="0" bIns="0" rtlCol="0">
            <a:spAutoFit/>
          </a:bodyPr>
          <a:lstStyle/>
          <a:p>
            <a:pPr indent="-87313">
              <a:spcBef>
                <a:spcPts val="800"/>
              </a:spcBef>
            </a:pPr>
            <a:r>
              <a:rPr lang="cs-CZ" sz="1400" b="1" dirty="0">
                <a:latin typeface="Arial" panose="020B0604020202020204" pitchFamily="34" charset="0"/>
                <a:cs typeface="Arial" panose="020B0604020202020204" pitchFamily="34" charset="0"/>
              </a:rPr>
              <a:t>Pragmatické využití jazyka</a:t>
            </a:r>
            <a:br>
              <a:rPr lang="en-US" sz="1400" b="1" dirty="0">
                <a:latin typeface="Arial" panose="020B0604020202020204" pitchFamily="34" charset="0"/>
                <a:cs typeface="Arial" panose="020B0604020202020204" pitchFamily="34" charset="0"/>
              </a:rPr>
            </a:br>
            <a:endParaRPr lang="cs-CZ" sz="1400" b="1" dirty="0">
              <a:latin typeface="Arial" panose="020B0604020202020204" pitchFamily="34" charset="0"/>
              <a:cs typeface="Arial" panose="020B0604020202020204" pitchFamily="34" charset="0"/>
            </a:endParaRPr>
          </a:p>
          <a:p>
            <a:pPr marL="87313" indent="-87313">
              <a:spcBef>
                <a:spcPts val="800"/>
              </a:spcBef>
            </a:pPr>
            <a:r>
              <a:rPr lang="cs-CZ" sz="1200" dirty="0">
                <a:latin typeface="Arial" panose="020B0604020202020204" pitchFamily="34" charset="0"/>
                <a:cs typeface="Arial" panose="020B0604020202020204" pitchFamily="34" charset="0"/>
              </a:rPr>
              <a:t>- nemůže mluvit kvůli motorickým problémům</a:t>
            </a:r>
          </a:p>
          <a:p>
            <a:pPr marL="87313" indent="-87313">
              <a:spcBef>
                <a:spcPts val="800"/>
              </a:spcBef>
            </a:pPr>
            <a:r>
              <a:rPr lang="cs-CZ" sz="1200" dirty="0">
                <a:latin typeface="Arial" panose="020B0604020202020204" pitchFamily="34" charset="0"/>
                <a:cs typeface="Arial" panose="020B0604020202020204" pitchFamily="34" charset="0"/>
              </a:rPr>
              <a:t>- sociální kontakty ale navazuje velmi dobře a přirozeně rozumí jemné řeči těla </a:t>
            </a:r>
          </a:p>
        </p:txBody>
      </p:sp>
      <p:sp>
        <p:nvSpPr>
          <p:cNvPr id="6" name="TextovéPole 5">
            <a:extLst>
              <a:ext uri="{FF2B5EF4-FFF2-40B4-BE49-F238E27FC236}">
                <a16:creationId xmlns:a16="http://schemas.microsoft.com/office/drawing/2014/main" id="{CDA0038F-C89A-44DD-904D-01743524E3D6}"/>
              </a:ext>
            </a:extLst>
          </p:cNvPr>
          <p:cNvSpPr txBox="1"/>
          <p:nvPr/>
        </p:nvSpPr>
        <p:spPr>
          <a:xfrm>
            <a:off x="2339867" y="2817661"/>
            <a:ext cx="1404000" cy="1487587"/>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a:t>Sociální </a:t>
            </a:r>
            <a:br>
              <a:rPr lang="en-US" sz="1400" b="1" i="0" dirty="0"/>
            </a:br>
            <a:r>
              <a:rPr lang="cs-CZ" sz="1400" b="1" i="0" dirty="0"/>
              <a:t>postřeh</a:t>
            </a:r>
            <a:br>
              <a:rPr lang="en-US" sz="1400" b="1" i="0" dirty="0"/>
            </a:br>
            <a:endParaRPr lang="cs-CZ" sz="1400" b="1" i="0" dirty="0"/>
          </a:p>
          <a:p>
            <a:r>
              <a:rPr lang="cs-CZ" i="0" dirty="0"/>
              <a:t>- velmi se zajímá o lidi a společenskou kulturu, ale bojuje se sociální úzkostí  </a:t>
            </a:r>
          </a:p>
        </p:txBody>
      </p:sp>
      <p:sp>
        <p:nvSpPr>
          <p:cNvPr id="7" name="TextovéPole 6">
            <a:extLst>
              <a:ext uri="{FF2B5EF4-FFF2-40B4-BE49-F238E27FC236}">
                <a16:creationId xmlns:a16="http://schemas.microsoft.com/office/drawing/2014/main" id="{79D5B207-C6B9-42D0-AB2B-6AF1E5C9B400}"/>
              </a:ext>
            </a:extLst>
          </p:cNvPr>
          <p:cNvSpPr txBox="1"/>
          <p:nvPr/>
        </p:nvSpPr>
        <p:spPr>
          <a:xfrm>
            <a:off x="3866934" y="2817661"/>
            <a:ext cx="1404000" cy="2144177"/>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a:t>Limitující nastavení</a:t>
            </a:r>
            <a:br>
              <a:rPr lang="en-US" sz="1400" b="1" i="0" dirty="0"/>
            </a:br>
            <a:r>
              <a:rPr lang="cs-CZ" sz="1400" b="1" i="0" dirty="0"/>
              <a:t> </a:t>
            </a:r>
          </a:p>
          <a:p>
            <a:r>
              <a:rPr lang="cs-CZ" i="0" dirty="0"/>
              <a:t>- tendence se fixovat na konkrétní činnost, když je ve stresu, ale má široké množství zájmů </a:t>
            </a:r>
          </a:p>
          <a:p>
            <a:endParaRPr lang="cs-CZ" i="0" dirty="0"/>
          </a:p>
        </p:txBody>
      </p:sp>
      <p:sp>
        <p:nvSpPr>
          <p:cNvPr id="8" name="TextovéPole 7">
            <a:extLst>
              <a:ext uri="{FF2B5EF4-FFF2-40B4-BE49-F238E27FC236}">
                <a16:creationId xmlns:a16="http://schemas.microsoft.com/office/drawing/2014/main" id="{3BA0E246-0B56-462E-AFEF-D41ECC12C4E1}"/>
              </a:ext>
            </a:extLst>
          </p:cNvPr>
          <p:cNvSpPr txBox="1"/>
          <p:nvPr/>
        </p:nvSpPr>
        <p:spPr>
          <a:xfrm>
            <a:off x="5394001" y="2817661"/>
            <a:ext cx="1404000" cy="3662541"/>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a:t>Způsob získávání informací</a:t>
            </a:r>
          </a:p>
          <a:p>
            <a:pPr marL="0" indent="0"/>
            <a:r>
              <a:rPr lang="cs-CZ" i="0" dirty="0"/>
              <a:t>- je pro ni obtížné přizpůsobit se novému místu a novým lidem</a:t>
            </a:r>
          </a:p>
          <a:p>
            <a:pPr marL="0" indent="0"/>
            <a:r>
              <a:rPr lang="cs-CZ" i="0" dirty="0"/>
              <a:t>- má fotografickou paměť, okamžitě vstřebává informace i verbální instrukce</a:t>
            </a:r>
          </a:p>
          <a:p>
            <a:pPr marL="0" indent="0"/>
            <a:r>
              <a:rPr lang="cs-CZ" i="0" dirty="0"/>
              <a:t>- nechá se lehce zmást, napálit</a:t>
            </a:r>
          </a:p>
          <a:p>
            <a:pPr marL="171450" indent="-171450">
              <a:buFontTx/>
              <a:buChar char="-"/>
            </a:pPr>
            <a:endParaRPr lang="cs-CZ" i="0" dirty="0"/>
          </a:p>
          <a:p>
            <a:endParaRPr lang="cs-CZ" i="0" dirty="0"/>
          </a:p>
          <a:p>
            <a:endParaRPr lang="cs-CZ" i="0" dirty="0"/>
          </a:p>
        </p:txBody>
      </p:sp>
      <p:sp>
        <p:nvSpPr>
          <p:cNvPr id="9" name="TextovéPole 8">
            <a:extLst>
              <a:ext uri="{FF2B5EF4-FFF2-40B4-BE49-F238E27FC236}">
                <a16:creationId xmlns:a16="http://schemas.microsoft.com/office/drawing/2014/main" id="{6B8CC0F4-D1D8-45D5-AF2A-C8FDE3EEEE54}"/>
              </a:ext>
            </a:extLst>
          </p:cNvPr>
          <p:cNvSpPr txBox="1"/>
          <p:nvPr/>
        </p:nvSpPr>
        <p:spPr>
          <a:xfrm>
            <a:off x="6921068" y="2817661"/>
            <a:ext cx="1404000" cy="2882840"/>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a:t>Příjem smyslových informací</a:t>
            </a:r>
          </a:p>
          <a:p>
            <a:pPr marL="0" indent="0"/>
            <a:r>
              <a:rPr lang="cs-CZ" i="0" dirty="0"/>
              <a:t>- je velmi citlivá i na mírný dotek který způsobit velkou bolest</a:t>
            </a:r>
          </a:p>
          <a:p>
            <a:pPr marL="0" indent="0"/>
            <a:r>
              <a:rPr lang="cs-CZ" i="0" dirty="0"/>
              <a:t>- dobře zpracovává verbální instrukce, ale může být až paralyzována určitými zvuky, které její výkon zneschopňují </a:t>
            </a:r>
          </a:p>
        </p:txBody>
      </p:sp>
      <p:sp>
        <p:nvSpPr>
          <p:cNvPr id="11" name="TextovéPole 10">
            <a:extLst>
              <a:ext uri="{FF2B5EF4-FFF2-40B4-BE49-F238E27FC236}">
                <a16:creationId xmlns:a16="http://schemas.microsoft.com/office/drawing/2014/main" id="{B7FCBF7F-CD13-4E18-97D5-84851CE074EF}"/>
              </a:ext>
            </a:extLst>
          </p:cNvPr>
          <p:cNvSpPr txBox="1"/>
          <p:nvPr/>
        </p:nvSpPr>
        <p:spPr>
          <a:xfrm>
            <a:off x="8448135" y="2817661"/>
            <a:ext cx="1404000" cy="2800767"/>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a:t>Opakující se chování</a:t>
            </a:r>
            <a:br>
              <a:rPr lang="en-US" sz="1400" b="1" i="0" dirty="0"/>
            </a:br>
            <a:endParaRPr lang="cs-CZ" sz="1400" b="1" i="0" dirty="0"/>
          </a:p>
          <a:p>
            <a:r>
              <a:rPr lang="cs-CZ" i="0" dirty="0"/>
              <a:t>- ráda mává pažemi </a:t>
            </a:r>
          </a:p>
          <a:p>
            <a:r>
              <a:rPr lang="cs-CZ" i="0" dirty="0"/>
              <a:t>- může vydávat různé zvuky (bručet, chrochtat vrčet)</a:t>
            </a:r>
          </a:p>
          <a:p>
            <a:r>
              <a:rPr lang="cs-CZ" i="0" dirty="0"/>
              <a:t>- může být fascinovaný pohybem vody nebo dotykem struktury písku </a:t>
            </a:r>
          </a:p>
        </p:txBody>
      </p:sp>
      <p:sp>
        <p:nvSpPr>
          <p:cNvPr id="12" name="TextovéPole 11">
            <a:extLst>
              <a:ext uri="{FF2B5EF4-FFF2-40B4-BE49-F238E27FC236}">
                <a16:creationId xmlns:a16="http://schemas.microsoft.com/office/drawing/2014/main" id="{C9C4FF3D-EDA2-48EA-B07A-8C66D0C32EC6}"/>
              </a:ext>
            </a:extLst>
          </p:cNvPr>
          <p:cNvSpPr txBox="1"/>
          <p:nvPr/>
        </p:nvSpPr>
        <p:spPr>
          <a:xfrm>
            <a:off x="9975200" y="2817661"/>
            <a:ext cx="1404000" cy="3272691"/>
          </a:xfrm>
          <a:prstGeom prst="rect">
            <a:avLst/>
          </a:prstGeom>
          <a:noFill/>
        </p:spPr>
        <p:txBody>
          <a:bodyPr wrap="square" lIns="0" tIns="0" rIns="0" bIns="0" rtlCol="0">
            <a:spAutoFit/>
          </a:bodyPr>
          <a:lstStyle>
            <a:defPPr>
              <a:defRPr lang="cs-CZ"/>
            </a:defPPr>
            <a:lvl1pPr marL="87313" indent="-87313">
              <a:spcBef>
                <a:spcPts val="800"/>
              </a:spcBef>
              <a:defRPr sz="1200" i="1">
                <a:latin typeface="Arial" panose="020B0604020202020204" pitchFamily="34" charset="0"/>
                <a:cs typeface="Arial" panose="020B0604020202020204" pitchFamily="34" charset="0"/>
              </a:defRPr>
            </a:lvl1pPr>
          </a:lstStyle>
          <a:p>
            <a:pPr marL="0"/>
            <a:r>
              <a:rPr lang="cs-CZ" sz="1400" b="1" i="0" dirty="0" err="1"/>
              <a:t>Neuromotorické</a:t>
            </a:r>
            <a:r>
              <a:rPr lang="cs-CZ" sz="1400" b="1" i="0" dirty="0"/>
              <a:t> rozdíly</a:t>
            </a:r>
            <a:br>
              <a:rPr lang="en-US" sz="1400" b="1" i="0" dirty="0"/>
            </a:br>
            <a:endParaRPr lang="cs-CZ" sz="1400" b="1" i="0" dirty="0"/>
          </a:p>
          <a:p>
            <a:r>
              <a:rPr lang="cs-CZ" i="0" dirty="0"/>
              <a:t>- jeho tělo je těžko ovladatelné, jako by mělo vlastní mysl</a:t>
            </a:r>
          </a:p>
          <a:p>
            <a:r>
              <a:rPr lang="cs-CZ" i="0" dirty="0"/>
              <a:t>- je velmi těžké určit směr pohybu účelným směrem</a:t>
            </a:r>
          </a:p>
          <a:p>
            <a:r>
              <a:rPr lang="cs-CZ" i="0" dirty="0"/>
              <a:t>- často mylně považování za mentálně postižené </a:t>
            </a:r>
          </a:p>
          <a:p>
            <a:endParaRPr lang="cs-CZ" i="0" dirty="0"/>
          </a:p>
        </p:txBody>
      </p:sp>
      <p:pic>
        <p:nvPicPr>
          <p:cNvPr id="13" name="Content Placeholder 3">
            <a:extLst>
              <a:ext uri="{FF2B5EF4-FFF2-40B4-BE49-F238E27FC236}">
                <a16:creationId xmlns:a16="http://schemas.microsoft.com/office/drawing/2014/main" id="{5553DFC1-3074-833D-3D36-2EBEA2984D8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b="68605"/>
          <a:stretch/>
        </p:blipFill>
        <p:spPr bwMode="auto">
          <a:xfrm>
            <a:off x="812800" y="1075113"/>
            <a:ext cx="10566400" cy="1704270"/>
          </a:xfrm>
          <a:prstGeom prst="rect">
            <a:avLst/>
          </a:prstGeom>
          <a:noFill/>
          <a:extLst>
            <a:ext uri="{909E8E84-426E-40DD-AFC4-6F175D3DCCD1}">
              <a14:hiddenFill xmlns:a14="http://schemas.microsoft.com/office/drawing/2010/main">
                <a:solidFill>
                  <a:srgbClr val="FFFFFF"/>
                </a:solidFill>
              </a14:hiddenFill>
            </a:ext>
          </a:extLst>
        </p:spPr>
      </p:pic>
      <p:sp>
        <p:nvSpPr>
          <p:cNvPr id="16" name="Nadpis 1">
            <a:extLst>
              <a:ext uri="{FF2B5EF4-FFF2-40B4-BE49-F238E27FC236}">
                <a16:creationId xmlns:a16="http://schemas.microsoft.com/office/drawing/2014/main" id="{78047830-203E-F668-56E8-3FB5A2A2A8A9}"/>
              </a:ext>
            </a:extLst>
          </p:cNvPr>
          <p:cNvSpPr txBox="1">
            <a:spLocks/>
          </p:cNvSpPr>
          <p:nvPr/>
        </p:nvSpPr>
        <p:spPr>
          <a:xfrm>
            <a:off x="0" y="681037"/>
            <a:ext cx="6638238" cy="489988"/>
          </a:xfrm>
          <a:prstGeom prst="rect">
            <a:avLst/>
          </a:prstGeom>
          <a:solidFill>
            <a:schemeClr val="tx2"/>
          </a:solidFill>
        </p:spPr>
        <p:txBody>
          <a:bodyPr vert="horz" wrap="none" lIns="792000" tIns="72000" rIns="144000" bIns="72000" rtlCol="0" anchor="t">
            <a:spAutoFit/>
          </a:bodyPr>
          <a:lst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a:lnSpc>
                <a:spcPct val="120000"/>
              </a:lnSpc>
            </a:pPr>
            <a:r>
              <a:rPr lang="it-IT" sz="2000" cap="none" dirty="0">
                <a:solidFill>
                  <a:schemeClr val="bg1"/>
                </a:solidFill>
                <a:latin typeface="Arial Black" panose="020B0A04020102020204" pitchFamily="34" charset="0"/>
                <a:cs typeface="Aharoni" panose="020B0604020202020204" pitchFamily="2" charset="-79"/>
              </a:rPr>
              <a:t>Příklad člověka s autismem - č. 2</a:t>
            </a:r>
            <a:r>
              <a:rPr lang="cs-CZ" sz="2000" cap="none" dirty="0">
                <a:solidFill>
                  <a:schemeClr val="bg1"/>
                </a:solidFill>
                <a:latin typeface="Arial Black" panose="020B0A04020102020204" pitchFamily="34" charset="0"/>
                <a:cs typeface="Aharoni" panose="020B0604020202020204" pitchFamily="2" charset="-79"/>
              </a:rPr>
              <a:t> (Lucie)</a:t>
            </a:r>
            <a:endParaRPr lang="it-IT" sz="2000" cap="none" dirty="0">
              <a:solidFill>
                <a:schemeClr val="bg1"/>
              </a:solidFill>
              <a:latin typeface="Arial Black" panose="020B0A04020102020204" pitchFamily="34" charset="0"/>
              <a:cs typeface="Aharoni" panose="020B0604020202020204" pitchFamily="2" charset="-79"/>
            </a:endParaRPr>
          </a:p>
        </p:txBody>
      </p:sp>
    </p:spTree>
    <p:extLst>
      <p:ext uri="{BB962C8B-B14F-4D97-AF65-F5344CB8AC3E}">
        <p14:creationId xmlns:p14="http://schemas.microsoft.com/office/powerpoint/2010/main" val="1756189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1592DD-0533-6BB5-125E-B9D99396EBA6}"/>
              </a:ext>
            </a:extLst>
          </p:cNvPr>
          <p:cNvGraphicFramePr>
            <a:graphicFrameLocks noChangeAspect="1"/>
          </p:cNvGraphicFramePr>
          <p:nvPr>
            <p:custDataLst>
              <p:tags r:id="rId2"/>
            </p:custDataLst>
            <p:extLst>
              <p:ext uri="{D42A27DB-BD31-4B8C-83A1-F6EECF244321}">
                <p14:modId xmlns:p14="http://schemas.microsoft.com/office/powerpoint/2010/main" val="496500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63"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Obrázek 1">
            <a:extLst>
              <a:ext uri="{FF2B5EF4-FFF2-40B4-BE49-F238E27FC236}">
                <a16:creationId xmlns:a16="http://schemas.microsoft.com/office/drawing/2014/main" id="{093DAE9F-B9A0-4121-8B79-B0C4112E232B}"/>
              </a:ext>
            </a:extLst>
          </p:cNvPr>
          <p:cNvPicPr>
            <a:picLocks noGrp="1" noChangeAspect="1" noChangeArrowheads="1"/>
          </p:cNvPicPr>
          <p:nvPr>
            <p:ph idx="1"/>
          </p:nvPr>
        </p:nvPicPr>
        <p:blipFill>
          <a:blip r:embed="rId7" cstate="hqprint">
            <a:extLst>
              <a:ext uri="{28A0092B-C50C-407E-A947-70E740481C1C}">
                <a14:useLocalDpi xmlns:a14="http://schemas.microsoft.com/office/drawing/2010/main"/>
              </a:ext>
            </a:extLst>
          </a:blip>
          <a:srcRect/>
          <a:stretch>
            <a:fillRect/>
          </a:stretch>
        </p:blipFill>
        <p:spPr bwMode="auto">
          <a:xfrm>
            <a:off x="704850" y="2347200"/>
            <a:ext cx="10877850" cy="283453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59C0DC61-2E92-2826-2D04-6E1DF36A7CC7}"/>
              </a:ext>
            </a:extLst>
          </p:cNvPr>
          <p:cNvSpPr txBox="1">
            <a:spLocks/>
          </p:cNvSpPr>
          <p:nvPr/>
        </p:nvSpPr>
        <p:spPr>
          <a:xfrm>
            <a:off x="0" y="681037"/>
            <a:ext cx="9502933" cy="1216212"/>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it-IT" dirty="0"/>
              <a:t>Přirovnání ke zjednodušenému označení </a:t>
            </a:r>
            <a:br>
              <a:rPr lang="it-IT" dirty="0"/>
            </a:br>
            <a:r>
              <a:rPr lang="it-IT" dirty="0"/>
              <a:t>"TĚŽKÁ" a "LEHKÁ" forma PAS </a:t>
            </a:r>
          </a:p>
        </p:txBody>
      </p:sp>
      <p:pic>
        <p:nvPicPr>
          <p:cNvPr id="18" name="Picture 17">
            <a:extLst>
              <a:ext uri="{FF2B5EF4-FFF2-40B4-BE49-F238E27FC236}">
                <a16:creationId xmlns:a16="http://schemas.microsoft.com/office/drawing/2014/main" id="{F582A35A-01D9-BAA2-45A8-D8E66A59F49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0" y="2347200"/>
            <a:ext cx="733424" cy="2834538"/>
          </a:xfrm>
          <a:custGeom>
            <a:avLst/>
            <a:gdLst>
              <a:gd name="connsiteX0" fmla="*/ 0 w 782031"/>
              <a:gd name="connsiteY0" fmla="*/ 0 h 2834538"/>
              <a:gd name="connsiteX1" fmla="*/ 782031 w 782031"/>
              <a:gd name="connsiteY1" fmla="*/ 0 h 2834538"/>
              <a:gd name="connsiteX2" fmla="*/ 782031 w 782031"/>
              <a:gd name="connsiteY2" fmla="*/ 2834538 h 2834538"/>
              <a:gd name="connsiteX3" fmla="*/ 0 w 782031"/>
              <a:gd name="connsiteY3" fmla="*/ 2834538 h 2834538"/>
              <a:gd name="connsiteX4" fmla="*/ 0 w 782031"/>
              <a:gd name="connsiteY4" fmla="*/ 0 h 283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031" h="2834538">
                <a:moveTo>
                  <a:pt x="0" y="0"/>
                </a:moveTo>
                <a:lnTo>
                  <a:pt x="782031" y="0"/>
                </a:lnTo>
                <a:lnTo>
                  <a:pt x="782031" y="2834538"/>
                </a:lnTo>
                <a:lnTo>
                  <a:pt x="0" y="2834538"/>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D98817E-04AF-0397-387E-ED3BEC4A230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458575" y="2347200"/>
            <a:ext cx="733425" cy="2834538"/>
          </a:xfrm>
          <a:custGeom>
            <a:avLst/>
            <a:gdLst>
              <a:gd name="connsiteX0" fmla="*/ 0 w 782031"/>
              <a:gd name="connsiteY0" fmla="*/ 0 h 2834538"/>
              <a:gd name="connsiteX1" fmla="*/ 782031 w 782031"/>
              <a:gd name="connsiteY1" fmla="*/ 0 h 2834538"/>
              <a:gd name="connsiteX2" fmla="*/ 782031 w 782031"/>
              <a:gd name="connsiteY2" fmla="*/ 2834538 h 2834538"/>
              <a:gd name="connsiteX3" fmla="*/ 0 w 782031"/>
              <a:gd name="connsiteY3" fmla="*/ 2834538 h 2834538"/>
              <a:gd name="connsiteX4" fmla="*/ 0 w 782031"/>
              <a:gd name="connsiteY4" fmla="*/ 0 h 283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031" h="2834538">
                <a:moveTo>
                  <a:pt x="0" y="0"/>
                </a:moveTo>
                <a:lnTo>
                  <a:pt x="782031" y="0"/>
                </a:lnTo>
                <a:lnTo>
                  <a:pt x="782031" y="2834538"/>
                </a:lnTo>
                <a:lnTo>
                  <a:pt x="0" y="2834538"/>
                </a:lnTo>
                <a:lnTo>
                  <a:pt x="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012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FBBB2F4-C6CA-A833-097F-D9BE391455A5}"/>
              </a:ext>
            </a:extLst>
          </p:cNvPr>
          <p:cNvGraphicFramePr>
            <a:graphicFrameLocks noChangeAspect="1"/>
          </p:cNvGraphicFramePr>
          <p:nvPr>
            <p:custDataLst>
              <p:tags r:id="rId2"/>
            </p:custDataLst>
            <p:extLst>
              <p:ext uri="{D42A27DB-BD31-4B8C-83A1-F6EECF244321}">
                <p14:modId xmlns:p14="http://schemas.microsoft.com/office/powerpoint/2010/main" val="1614704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87"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120F455-94E1-8C80-5B05-2776A2F7291E}"/>
              </a:ext>
            </a:extLst>
          </p:cNvPr>
          <p:cNvSpPr/>
          <p:nvPr/>
        </p:nvSpPr>
        <p:spPr>
          <a:xfrm>
            <a:off x="0" y="1448365"/>
            <a:ext cx="12192000" cy="2143126"/>
          </a:xfrm>
          <a:prstGeom prst="rect">
            <a:avLst/>
          </a:prstGeom>
          <a:solidFill>
            <a:srgbClr val="D29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0" name="Picture 4" descr="Top 30 Strengths and Weaknesses for Job Interviews in 2022">
            <a:extLst>
              <a:ext uri="{FF2B5EF4-FFF2-40B4-BE49-F238E27FC236}">
                <a16:creationId xmlns:a16="http://schemas.microsoft.com/office/drawing/2014/main" id="{FC1DFAA3-DD55-4691-B5D4-24B169E4A1D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70" y="1448364"/>
            <a:ext cx="3334460" cy="21431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2A3CA1D9-285C-B502-5003-C8F1FB25C5F0}"/>
              </a:ext>
            </a:extLst>
          </p:cNvPr>
          <p:cNvSpPr txBox="1">
            <a:spLocks/>
          </p:cNvSpPr>
          <p:nvPr/>
        </p:nvSpPr>
        <p:spPr>
          <a:xfrm>
            <a:off x="0" y="681037"/>
            <a:ext cx="7094196" cy="662214"/>
          </a:xfrm>
          <a:prstGeom prst="rect">
            <a:avLst/>
          </a:prstGeom>
          <a:solidFill>
            <a:srgbClr val="2EBDD0"/>
          </a:solidFill>
        </p:spPr>
        <p:txBody>
          <a:bodyPr vert="horz" wrap="none" lIns="792000" tIns="72000" rIns="144000" bIns="72000" rtlCol="0" anchor="t">
            <a:spAutoFit/>
          </a:bodyPr>
          <a:lstStyle>
            <a:defPPr>
              <a:defRPr lang="cs-CZ"/>
            </a:defPPr>
            <a:lvl1pPr defTabSz="514350">
              <a:lnSpc>
                <a:spcPct val="120000"/>
              </a:lnSpc>
              <a:spcBef>
                <a:spcPct val="0"/>
              </a:spcBef>
              <a:buNone/>
              <a:defRPr sz="2800" b="0" i="0" cap="none">
                <a:solidFill>
                  <a:schemeClr val="bg1"/>
                </a:solidFill>
                <a:effectLst/>
                <a:latin typeface="Arial Black" panose="020B0A04020102020204" pitchFamily="34" charset="0"/>
                <a:ea typeface="+mj-ea"/>
                <a:cs typeface="Aharoni" panose="020B0604020202020204" pitchFamily="2" charset="-79"/>
              </a:defRPr>
            </a:lvl1pPr>
          </a:lstStyle>
          <a:p>
            <a:r>
              <a:rPr lang="pl-PL" dirty="0"/>
              <a:t>Práce s jedincem na spektru </a:t>
            </a:r>
          </a:p>
        </p:txBody>
      </p:sp>
      <p:sp>
        <p:nvSpPr>
          <p:cNvPr id="8" name="Oval 7">
            <a:extLst>
              <a:ext uri="{FF2B5EF4-FFF2-40B4-BE49-F238E27FC236}">
                <a16:creationId xmlns:a16="http://schemas.microsoft.com/office/drawing/2014/main" id="{17F3D3FE-3937-8950-C7B1-1F2645546724}"/>
              </a:ext>
            </a:extLst>
          </p:cNvPr>
          <p:cNvSpPr/>
          <p:nvPr/>
        </p:nvSpPr>
        <p:spPr>
          <a:xfrm>
            <a:off x="1406578" y="1974155"/>
            <a:ext cx="2664740" cy="2664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al 15">
            <a:extLst>
              <a:ext uri="{FF2B5EF4-FFF2-40B4-BE49-F238E27FC236}">
                <a16:creationId xmlns:a16="http://schemas.microsoft.com/office/drawing/2014/main" id="{35D0D55B-416C-6726-93BF-887AC8343776}"/>
              </a:ext>
            </a:extLst>
          </p:cNvPr>
          <p:cNvSpPr/>
          <p:nvPr/>
        </p:nvSpPr>
        <p:spPr>
          <a:xfrm>
            <a:off x="8120684" y="1974155"/>
            <a:ext cx="2664740" cy="2664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Picture 8" descr="Nail Polish Remover Wipe - Maximum Strength">
            <a:extLst>
              <a:ext uri="{FF2B5EF4-FFF2-40B4-BE49-F238E27FC236}">
                <a16:creationId xmlns:a16="http://schemas.microsoft.com/office/drawing/2014/main" id="{4A7A2E1B-2752-0B46-65C1-D58F1BFC611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82120" y="2476580"/>
            <a:ext cx="1713656" cy="171365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 name="Picture 10" descr="weakness Archives - Vegaskid's net">
            <a:extLst>
              <a:ext uri="{FF2B5EF4-FFF2-40B4-BE49-F238E27FC236}">
                <a16:creationId xmlns:a16="http://schemas.microsoft.com/office/drawing/2014/main" id="{768566A0-6664-7E79-4D7A-CC7CCAF7CF5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32868" y="2764425"/>
            <a:ext cx="2040373" cy="135285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25" name="Zástupný obsah 2">
            <a:extLst>
              <a:ext uri="{FF2B5EF4-FFF2-40B4-BE49-F238E27FC236}">
                <a16:creationId xmlns:a16="http://schemas.microsoft.com/office/drawing/2014/main" id="{0D41A8BE-407B-0D6C-419F-349E547D9898}"/>
              </a:ext>
            </a:extLst>
          </p:cNvPr>
          <p:cNvSpPr txBox="1">
            <a:spLocks/>
          </p:cNvSpPr>
          <p:nvPr/>
        </p:nvSpPr>
        <p:spPr>
          <a:xfrm>
            <a:off x="743232" y="4382582"/>
            <a:ext cx="4171667" cy="1800225"/>
          </a:xfrm>
          <a:prstGeom prst="rect">
            <a:avLst/>
          </a:prstGeom>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800"/>
              </a:spcBef>
              <a:buFont typeface="Arial" panose="020B0604020202020204" pitchFamily="34" charset="0"/>
              <a:buNone/>
            </a:pPr>
            <a:r>
              <a:rPr lang="cs-CZ" sz="1800" b="1" dirty="0">
                <a:solidFill>
                  <a:srgbClr val="2EBDD0"/>
                </a:solidFill>
                <a:latin typeface="Arial" panose="020B0604020202020204" pitchFamily="34" charset="0"/>
                <a:cs typeface="Arial" panose="020B0604020202020204" pitchFamily="34" charset="0"/>
              </a:rPr>
              <a:t>Vždy je důležitá znalost</a:t>
            </a:r>
            <a:br>
              <a:rPr lang="en-US" sz="1800" b="1" dirty="0">
                <a:solidFill>
                  <a:srgbClr val="2EBDD0"/>
                </a:solidFill>
                <a:latin typeface="Arial" panose="020B0604020202020204" pitchFamily="34" charset="0"/>
                <a:cs typeface="Arial" panose="020B0604020202020204" pitchFamily="34" charset="0"/>
              </a:rPr>
            </a:br>
            <a:r>
              <a:rPr lang="cs-CZ" sz="1800" b="1" dirty="0">
                <a:solidFill>
                  <a:srgbClr val="2EBDD0"/>
                </a:solidFill>
                <a:latin typeface="Arial" panose="020B0604020202020204" pitchFamily="34" charset="0"/>
                <a:cs typeface="Arial" panose="020B0604020202020204" pitchFamily="34" charset="0"/>
              </a:rPr>
              <a:t> KONKRÉTNÍHO JEDINCE</a:t>
            </a:r>
          </a:p>
          <a:p>
            <a:pPr marL="174625" indent="-174625">
              <a:lnSpc>
                <a:spcPct val="100000"/>
              </a:lnSpc>
              <a:spcBef>
                <a:spcPts val="800"/>
              </a:spcBef>
              <a:buFontTx/>
              <a:buChar char="-"/>
            </a:pPr>
            <a:r>
              <a:rPr lang="cs-CZ" sz="1800" dirty="0">
                <a:solidFill>
                  <a:schemeClr val="tx1">
                    <a:lumMod val="85000"/>
                    <a:lumOff val="15000"/>
                  </a:schemeClr>
                </a:solidFill>
                <a:latin typeface="Arial" panose="020B0604020202020204" pitchFamily="34" charset="0"/>
                <a:cs typeface="Arial" panose="020B0604020202020204" pitchFamily="34" charset="0"/>
              </a:rPr>
              <a:t>jaké jsou jeho schopnosti a dovednosti i jeho slabiny </a:t>
            </a:r>
          </a:p>
          <a:p>
            <a:pPr marL="174625" indent="-174625">
              <a:lnSpc>
                <a:spcPct val="100000"/>
              </a:lnSpc>
              <a:spcBef>
                <a:spcPts val="800"/>
              </a:spcBef>
              <a:buFont typeface="Arial" panose="020B0604020202020204" pitchFamily="34" charset="0"/>
              <a:buNone/>
            </a:pPr>
            <a:r>
              <a:rPr lang="cs-CZ" sz="1800" dirty="0">
                <a:solidFill>
                  <a:schemeClr val="tx1">
                    <a:lumMod val="85000"/>
                    <a:lumOff val="15000"/>
                  </a:schemeClr>
                </a:solidFill>
                <a:latin typeface="Arial" panose="020B0604020202020204" pitchFamily="34" charset="0"/>
                <a:cs typeface="Arial" panose="020B0604020202020204" pitchFamily="34" charset="0"/>
              </a:rPr>
              <a:t>-</a:t>
            </a:r>
            <a:r>
              <a:rPr lang="en-US" sz="1800" dirty="0">
                <a:solidFill>
                  <a:schemeClr val="tx1">
                    <a:lumMod val="85000"/>
                    <a:lumOff val="15000"/>
                  </a:schemeClr>
                </a:solidFill>
                <a:latin typeface="Arial" panose="020B0604020202020204" pitchFamily="34" charset="0"/>
                <a:cs typeface="Arial" panose="020B0604020202020204" pitchFamily="34" charset="0"/>
              </a:rPr>
              <a:t>	</a:t>
            </a:r>
            <a:r>
              <a:rPr lang="cs-CZ" sz="1800" dirty="0">
                <a:solidFill>
                  <a:schemeClr val="tx1">
                    <a:lumMod val="85000"/>
                    <a:lumOff val="15000"/>
                  </a:schemeClr>
                </a:solidFill>
                <a:latin typeface="Arial" panose="020B0604020202020204" pitchFamily="34" charset="0"/>
                <a:cs typeface="Arial" panose="020B0604020202020204" pitchFamily="34" charset="0"/>
              </a:rPr>
              <a:t>čím ho ve výuce lze </a:t>
            </a:r>
            <a:r>
              <a:rPr lang="cs-CZ" sz="1800" b="1" dirty="0">
                <a:solidFill>
                  <a:schemeClr val="tx1">
                    <a:lumMod val="85000"/>
                    <a:lumOff val="15000"/>
                  </a:schemeClr>
                </a:solidFill>
                <a:latin typeface="Arial" panose="020B0604020202020204" pitchFamily="34" charset="0"/>
                <a:cs typeface="Arial" panose="020B0604020202020204" pitchFamily="34" charset="0"/>
              </a:rPr>
              <a:t>motivovat a podpořit</a:t>
            </a:r>
            <a:r>
              <a:rPr lang="cs-CZ" sz="1800" dirty="0">
                <a:solidFill>
                  <a:schemeClr val="tx1">
                    <a:lumMod val="85000"/>
                    <a:lumOff val="15000"/>
                  </a:schemeClr>
                </a:solidFill>
                <a:latin typeface="Arial" panose="020B0604020202020204" pitchFamily="34" charset="0"/>
                <a:cs typeface="Arial" panose="020B0604020202020204" pitchFamily="34" charset="0"/>
              </a:rPr>
              <a:t> v interakcích se svým okolím</a:t>
            </a:r>
          </a:p>
        </p:txBody>
      </p:sp>
      <p:sp>
        <p:nvSpPr>
          <p:cNvPr id="26" name="TextovéPole 10">
            <a:extLst>
              <a:ext uri="{FF2B5EF4-FFF2-40B4-BE49-F238E27FC236}">
                <a16:creationId xmlns:a16="http://schemas.microsoft.com/office/drawing/2014/main" id="{BBEFB38E-0798-DE88-0A1E-272C6FF93A21}"/>
              </a:ext>
            </a:extLst>
          </p:cNvPr>
          <p:cNvSpPr txBox="1"/>
          <p:nvPr/>
        </p:nvSpPr>
        <p:spPr>
          <a:xfrm>
            <a:off x="7457339" y="4382582"/>
            <a:ext cx="3991430" cy="1867178"/>
          </a:xfrm>
          <a:prstGeom prst="rect">
            <a:avLst/>
          </a:prstGeom>
          <a:noFill/>
        </p:spPr>
        <p:txBody>
          <a:bodyPr wrap="square" lIns="0" tIns="0" rIns="0" bIns="0" anchor="t" anchorCtr="0">
            <a:spAutoFit/>
          </a:bodyPr>
          <a:lstStyle/>
          <a:p>
            <a:pPr algn="ctr">
              <a:spcBef>
                <a:spcPts val="800"/>
              </a:spcBef>
            </a:pPr>
            <a:r>
              <a:rPr lang="cs-CZ" b="1" dirty="0">
                <a:solidFill>
                  <a:srgbClr val="FF2243"/>
                </a:solidFill>
                <a:latin typeface="Arial" panose="020B0604020202020204" pitchFamily="34" charset="0"/>
                <a:cs typeface="Arial" panose="020B0604020202020204" pitchFamily="34" charset="0"/>
              </a:rPr>
              <a:t>Avšak znalost </a:t>
            </a:r>
            <a:br>
              <a:rPr lang="en-US" b="1" dirty="0">
                <a:solidFill>
                  <a:srgbClr val="FF2243"/>
                </a:solidFill>
                <a:latin typeface="Arial" panose="020B0604020202020204" pitchFamily="34" charset="0"/>
                <a:cs typeface="Arial" panose="020B0604020202020204" pitchFamily="34" charset="0"/>
              </a:rPr>
            </a:br>
            <a:r>
              <a:rPr lang="cs-CZ" b="1" dirty="0">
                <a:solidFill>
                  <a:srgbClr val="FF2243"/>
                </a:solidFill>
                <a:latin typeface="Arial" panose="020B0604020202020204" pitchFamily="34" charset="0"/>
                <a:cs typeface="Arial" panose="020B0604020202020204" pitchFamily="34" charset="0"/>
              </a:rPr>
              <a:t>SPECIFIK LIDÍ NA SPEKTRU </a:t>
            </a:r>
            <a:br>
              <a:rPr lang="en-US" b="1" dirty="0">
                <a:solidFill>
                  <a:srgbClr val="FF2243"/>
                </a:solidFill>
                <a:latin typeface="Arial" panose="020B0604020202020204" pitchFamily="34" charset="0"/>
                <a:cs typeface="Arial" panose="020B0604020202020204" pitchFamily="34" charset="0"/>
              </a:rPr>
            </a:br>
            <a:r>
              <a:rPr lang="cs-CZ" dirty="0">
                <a:solidFill>
                  <a:schemeClr val="tx1">
                    <a:lumMod val="85000"/>
                    <a:lumOff val="15000"/>
                  </a:schemeClr>
                </a:solidFill>
                <a:latin typeface="Arial" panose="020B0604020202020204" pitchFamily="34" charset="0"/>
                <a:cs typeface="Arial" panose="020B0604020202020204" pitchFamily="34" charset="0"/>
              </a:rPr>
              <a:t>může výrazně usnadnit i porozumění jednomu konkrétnímu člověku</a:t>
            </a:r>
          </a:p>
          <a:p>
            <a:pPr algn="ctr">
              <a:spcBef>
                <a:spcPts val="800"/>
              </a:spcBef>
            </a:pPr>
            <a:r>
              <a:rPr lang="cs-CZ" b="1" dirty="0">
                <a:solidFill>
                  <a:srgbClr val="FF2243"/>
                </a:solidFill>
                <a:latin typeface="Arial" panose="020B0604020202020204" pitchFamily="34" charset="0"/>
                <a:cs typeface="Arial" panose="020B0604020202020204" pitchFamily="34" charset="0"/>
              </a:rPr>
              <a:t>!!! POKUD !!!</a:t>
            </a:r>
          </a:p>
          <a:p>
            <a:pPr algn="ctr">
              <a:spcBef>
                <a:spcPts val="800"/>
              </a:spcBef>
            </a:pPr>
            <a:r>
              <a:rPr lang="cs-CZ" b="1" dirty="0">
                <a:solidFill>
                  <a:srgbClr val="FF2243"/>
                </a:solidFill>
                <a:latin typeface="Arial" panose="020B0604020202020204" pitchFamily="34" charset="0"/>
                <a:cs typeface="Arial" panose="020B0604020202020204" pitchFamily="34" charset="0"/>
              </a:rPr>
              <a:t>se vyhneme ZOBECŇOVÁNÍ </a:t>
            </a:r>
          </a:p>
        </p:txBody>
      </p:sp>
    </p:spTree>
    <p:extLst>
      <p:ext uri="{BB962C8B-B14F-4D97-AF65-F5344CB8AC3E}">
        <p14:creationId xmlns:p14="http://schemas.microsoft.com/office/powerpoint/2010/main" val="2513293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20340</TotalTime>
  <Words>2675</Words>
  <Application>Microsoft Office PowerPoint</Application>
  <PresentationFormat>Širokoúhlá obrazovka</PresentationFormat>
  <Paragraphs>334</Paragraphs>
  <Slides>31</Slides>
  <Notes>28</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31</vt:i4>
      </vt:variant>
    </vt:vector>
  </HeadingPairs>
  <TitlesOfParts>
    <vt:vector size="41" baseType="lpstr">
      <vt:lpstr>Arial</vt:lpstr>
      <vt:lpstr>Arial Black</vt:lpstr>
      <vt:lpstr>Calibri</vt:lpstr>
      <vt:lpstr>Calibri Light</vt:lpstr>
      <vt:lpstr>Montserrat</vt:lpstr>
      <vt:lpstr>Symbol</vt:lpstr>
      <vt:lpstr>Times New Roman</vt:lpstr>
      <vt:lpstr>Wingdings</vt:lpstr>
      <vt:lpstr>Motiv Office</vt:lpstr>
      <vt:lpstr>think-cell Slide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Autismus a bilingvismus</dc:title>
  <dc:creator>Iva Dvořáková</dc:creator>
  <cp:lastModifiedBy>Iva Dvořáková</cp:lastModifiedBy>
  <cp:revision>93</cp:revision>
  <dcterms:created xsi:type="dcterms:W3CDTF">2022-02-18T11:35:25Z</dcterms:created>
  <dcterms:modified xsi:type="dcterms:W3CDTF">2022-05-09T10:39:08Z</dcterms:modified>
</cp:coreProperties>
</file>